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28"/>
  </p:notesMasterIdLst>
  <p:sldIdLst>
    <p:sldId id="268" r:id="rId2"/>
    <p:sldId id="278" r:id="rId3"/>
    <p:sldId id="290" r:id="rId4"/>
    <p:sldId id="291" r:id="rId5"/>
    <p:sldId id="279" r:id="rId6"/>
    <p:sldId id="293" r:id="rId7"/>
    <p:sldId id="280" r:id="rId8"/>
    <p:sldId id="294" r:id="rId9"/>
    <p:sldId id="288" r:id="rId10"/>
    <p:sldId id="287" r:id="rId11"/>
    <p:sldId id="282" r:id="rId12"/>
    <p:sldId id="286" r:id="rId13"/>
    <p:sldId id="284" r:id="rId14"/>
    <p:sldId id="283" r:id="rId15"/>
    <p:sldId id="289" r:id="rId16"/>
    <p:sldId id="295" r:id="rId17"/>
    <p:sldId id="296" r:id="rId18"/>
    <p:sldId id="299" r:id="rId19"/>
    <p:sldId id="300" r:id="rId20"/>
    <p:sldId id="301" r:id="rId21"/>
    <p:sldId id="302" r:id="rId22"/>
    <p:sldId id="303" r:id="rId23"/>
    <p:sldId id="304" r:id="rId24"/>
    <p:sldId id="305" r:id="rId25"/>
    <p:sldId id="298" r:id="rId26"/>
    <p:sldId id="297" r:id="rId27"/>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F5F9BE-71C5-4276-9E61-B40E34127A5C}">
  <a:tblStyle styleId="{A3F5F9BE-71C5-4276-9E61-B40E34127A5C}"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169C850D-C861-472E-B545-BB59520BA543}" styleName="Table_1">
    <a:wholeTbl>
      <a:tcStyle>
        <a:tcBdr>
          <a:left>
            <a:ln w="9525" cap="flat" cmpd="sng">
              <a:solidFill>
                <a:srgbClr val="CCCCCC"/>
              </a:solidFill>
              <a:prstDash val="solid"/>
              <a:round/>
              <a:headEnd type="none" w="med" len="med"/>
              <a:tailEnd type="none" w="med" len="med"/>
            </a:ln>
          </a:left>
          <a:right>
            <a:ln w="9525" cap="flat" cmpd="sng">
              <a:solidFill>
                <a:srgbClr val="CCCCCC"/>
              </a:solidFill>
              <a:prstDash val="solid"/>
              <a:round/>
              <a:headEnd type="none" w="med" len="med"/>
              <a:tailEnd type="none" w="med" len="med"/>
            </a:ln>
          </a:right>
          <a:top>
            <a:ln w="9525" cap="flat" cmpd="sng">
              <a:solidFill>
                <a:srgbClr val="CCCCCC"/>
              </a:solidFill>
              <a:prstDash val="solid"/>
              <a:round/>
              <a:headEnd type="none" w="med" len="med"/>
              <a:tailEnd type="none" w="med" len="med"/>
            </a:ln>
          </a:top>
          <a:bottom>
            <a:ln w="9525" cap="flat" cmpd="sng">
              <a:solidFill>
                <a:srgbClr val="CCCCCC"/>
              </a:solidFill>
              <a:prstDash val="solid"/>
              <a:round/>
              <a:headEnd type="none" w="med" len="med"/>
              <a:tailEnd type="none" w="med" len="med"/>
            </a:ln>
          </a:bottom>
          <a:insideH>
            <a:ln w="9525" cap="flat" cmpd="sng">
              <a:solidFill>
                <a:srgbClr val="CCCCCC"/>
              </a:solidFill>
              <a:prstDash val="solid"/>
              <a:round/>
              <a:headEnd type="none" w="med" len="med"/>
              <a:tailEnd type="none" w="med" len="med"/>
            </a:ln>
          </a:insideH>
          <a:insideV>
            <a:ln w="9525" cap="flat" cmpd="sng">
              <a:solidFill>
                <a:srgbClr val="CCCCCC"/>
              </a:solidFill>
              <a:prstDash val="solid"/>
              <a:round/>
              <a:headEnd type="none" w="med" len="med"/>
              <a:tailEnd type="none" w="med" len="med"/>
            </a:ln>
          </a:insideV>
        </a:tcBdr>
      </a:tcStyle>
    </a:wholeTbl>
  </a:tblStyle>
  <a:tblStyle styleId="{F652F10D-B1C3-478A-A4DA-18909B0C5092}" styleName="Table_2"/>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5"/>
    <p:restoredTop sz="93077"/>
  </p:normalViewPr>
  <p:slideViewPr>
    <p:cSldViewPr snapToGrid="0" snapToObjects="1">
      <p:cViewPr varScale="1">
        <p:scale>
          <a:sx n="45" d="100"/>
          <a:sy n="45" d="100"/>
        </p:scale>
        <p:origin x="54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4400" b="0" i="0" u="none" strike="noStrike" cap="none">
                <a:solidFill>
                  <a:schemeClr val="dk1"/>
                </a:solidFill>
                <a:latin typeface="Helvetica Neue"/>
                <a:ea typeface="Helvetica Neue"/>
                <a:cs typeface="Helvetica Neue"/>
                <a:sym typeface="Helvetica Neue"/>
              </a:defRPr>
            </a:lvl1pPr>
            <a:lvl2pPr marL="0" marR="0" lvl="1" indent="228600" algn="l" rtl="0">
              <a:lnSpc>
                <a:spcPct val="117999"/>
              </a:lnSpc>
              <a:spcBef>
                <a:spcPts val="0"/>
              </a:spcBef>
              <a:buNone/>
              <a:defRPr sz="4400" b="0" i="0" u="none" strike="noStrike" cap="none">
                <a:solidFill>
                  <a:schemeClr val="dk1"/>
                </a:solidFill>
                <a:latin typeface="Helvetica Neue"/>
                <a:ea typeface="Helvetica Neue"/>
                <a:cs typeface="Helvetica Neue"/>
                <a:sym typeface="Helvetica Neue"/>
              </a:defRPr>
            </a:lvl2pPr>
            <a:lvl3pPr marL="0" marR="0" lvl="2" indent="457200" algn="l" rtl="0">
              <a:lnSpc>
                <a:spcPct val="117999"/>
              </a:lnSpc>
              <a:spcBef>
                <a:spcPts val="0"/>
              </a:spcBef>
              <a:buNone/>
              <a:defRPr sz="4400" b="0" i="0" u="none" strike="noStrike" cap="none">
                <a:solidFill>
                  <a:schemeClr val="dk1"/>
                </a:solidFill>
                <a:latin typeface="Helvetica Neue"/>
                <a:ea typeface="Helvetica Neue"/>
                <a:cs typeface="Helvetica Neue"/>
                <a:sym typeface="Helvetica Neue"/>
              </a:defRPr>
            </a:lvl3pPr>
            <a:lvl4pPr marL="0" marR="0" lvl="3" indent="685800" algn="l" rtl="0">
              <a:lnSpc>
                <a:spcPct val="117999"/>
              </a:lnSpc>
              <a:spcBef>
                <a:spcPts val="0"/>
              </a:spcBef>
              <a:buNone/>
              <a:defRPr sz="4400" b="0" i="0" u="none" strike="noStrike" cap="none">
                <a:solidFill>
                  <a:schemeClr val="dk1"/>
                </a:solidFill>
                <a:latin typeface="Helvetica Neue"/>
                <a:ea typeface="Helvetica Neue"/>
                <a:cs typeface="Helvetica Neue"/>
                <a:sym typeface="Helvetica Neue"/>
              </a:defRPr>
            </a:lvl4pPr>
            <a:lvl5pPr marL="0" marR="0" lvl="4" indent="914400" algn="l" rtl="0">
              <a:lnSpc>
                <a:spcPct val="117999"/>
              </a:lnSpc>
              <a:spcBef>
                <a:spcPts val="0"/>
              </a:spcBef>
              <a:buNone/>
              <a:defRPr sz="4400" b="0" i="0" u="none" strike="noStrike" cap="none">
                <a:solidFill>
                  <a:schemeClr val="dk1"/>
                </a:solidFill>
                <a:latin typeface="Helvetica Neue"/>
                <a:ea typeface="Helvetica Neue"/>
                <a:cs typeface="Helvetica Neue"/>
                <a:sym typeface="Helvetica Neue"/>
              </a:defRPr>
            </a:lvl5pPr>
            <a:lvl6pPr marL="0" marR="0" lvl="5" indent="1143000" algn="l" rtl="0">
              <a:lnSpc>
                <a:spcPct val="117999"/>
              </a:lnSpc>
              <a:spcBef>
                <a:spcPts val="0"/>
              </a:spcBef>
              <a:buNone/>
              <a:defRPr sz="4400" b="0" i="0" u="none" strike="noStrike" cap="none">
                <a:solidFill>
                  <a:schemeClr val="dk1"/>
                </a:solidFill>
                <a:latin typeface="Helvetica Neue"/>
                <a:ea typeface="Helvetica Neue"/>
                <a:cs typeface="Helvetica Neue"/>
                <a:sym typeface="Helvetica Neue"/>
              </a:defRPr>
            </a:lvl6pPr>
            <a:lvl7pPr marL="0" marR="0" lvl="6" indent="1371600" algn="l" rtl="0">
              <a:lnSpc>
                <a:spcPct val="117999"/>
              </a:lnSpc>
              <a:spcBef>
                <a:spcPts val="0"/>
              </a:spcBef>
              <a:buNone/>
              <a:defRPr sz="4400" b="0" i="0" u="none" strike="noStrike" cap="none">
                <a:solidFill>
                  <a:schemeClr val="dk1"/>
                </a:solidFill>
                <a:latin typeface="Helvetica Neue"/>
                <a:ea typeface="Helvetica Neue"/>
                <a:cs typeface="Helvetica Neue"/>
                <a:sym typeface="Helvetica Neue"/>
              </a:defRPr>
            </a:lvl7pPr>
            <a:lvl8pPr marL="0" marR="0" lvl="7" indent="1600200" algn="l" rtl="0">
              <a:lnSpc>
                <a:spcPct val="117999"/>
              </a:lnSpc>
              <a:spcBef>
                <a:spcPts val="0"/>
              </a:spcBef>
              <a:buNone/>
              <a:defRPr sz="4400" b="0" i="0" u="none" strike="noStrike" cap="none">
                <a:solidFill>
                  <a:schemeClr val="dk1"/>
                </a:solidFill>
                <a:latin typeface="Helvetica Neue"/>
                <a:ea typeface="Helvetica Neue"/>
                <a:cs typeface="Helvetica Neue"/>
                <a:sym typeface="Helvetica Neue"/>
              </a:defRPr>
            </a:lvl8pPr>
            <a:lvl9pPr marL="0" marR="0" lvl="8" indent="1828800" algn="l" rtl="0">
              <a:lnSpc>
                <a:spcPct val="117999"/>
              </a:lnSpc>
              <a:spcBef>
                <a:spcPts val="0"/>
              </a:spcBef>
              <a:buNone/>
              <a:defRPr sz="4400" b="0" i="0" u="none" strike="noStrike" cap="none">
                <a:solidFill>
                  <a:schemeClr val="dk1"/>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76611947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endParaRPr lang="en-US" dirty="0"/>
          </a:p>
        </p:txBody>
      </p:sp>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25458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endParaRPr lang="en-US" dirty="0"/>
          </a:p>
        </p:txBody>
      </p:sp>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25458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endParaRPr lang="en-US" dirty="0"/>
          </a:p>
        </p:txBody>
      </p:sp>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25458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endParaRPr lang="en-US" dirty="0"/>
          </a:p>
        </p:txBody>
      </p:sp>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25458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06975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endParaRPr lang="en-US" dirty="0"/>
          </a:p>
        </p:txBody>
      </p:sp>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25458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endParaRPr lang="en-US" dirty="0"/>
          </a:p>
        </p:txBody>
      </p:sp>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2545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06975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406975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089131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089131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129400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129400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endParaRPr sz="1400" b="1"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763739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31200" y="1186733"/>
            <a:ext cx="22721700" cy="1527300"/>
          </a:xfrm>
          <a:prstGeom prst="rect">
            <a:avLst/>
          </a:prstGeom>
          <a:noFill/>
          <a:ln>
            <a:noFill/>
          </a:ln>
        </p:spPr>
        <p:txBody>
          <a:bodyPr lIns="91425" tIns="91425" rIns="91425" bIns="91425" anchor="t" anchorCtr="0"/>
          <a:lstStyle>
            <a:lvl1pPr marL="0" marR="0" lvl="0" indent="0" algn="l" rtl="0">
              <a:lnSpc>
                <a:spcPct val="110000"/>
              </a:lnSpc>
              <a:spcBef>
                <a:spcPts val="0"/>
              </a:spcBef>
              <a:spcAft>
                <a:spcPts val="0"/>
              </a:spcAft>
              <a:buClr>
                <a:schemeClr val="dk1"/>
              </a:buClr>
              <a:buFont typeface="Quattrocento Sans"/>
              <a:buNone/>
              <a:defRPr sz="6600" b="0" i="0" u="none" strike="noStrike" cap="none">
                <a:solidFill>
                  <a:srgbClr val="18B4E2"/>
                </a:solidFill>
                <a:latin typeface="Quattrocento Sans"/>
                <a:ea typeface="Quattrocento Sans"/>
                <a:cs typeface="Quattrocento Sans"/>
                <a:sym typeface="Quattrocento Sans"/>
              </a:defRPr>
            </a:lvl1pPr>
            <a:lvl2pPr lvl="1" indent="0">
              <a:spcBef>
                <a:spcPts val="0"/>
              </a:spcBef>
              <a:buClr>
                <a:schemeClr val="dk1"/>
              </a:buClr>
              <a:buFont typeface="Arial"/>
              <a:buNone/>
              <a:defRPr sz="7500">
                <a:solidFill>
                  <a:schemeClr val="dk1"/>
                </a:solidFill>
              </a:defRPr>
            </a:lvl2pPr>
            <a:lvl3pPr lvl="2" indent="0">
              <a:spcBef>
                <a:spcPts val="0"/>
              </a:spcBef>
              <a:buClr>
                <a:schemeClr val="dk1"/>
              </a:buClr>
              <a:buFont typeface="Arial"/>
              <a:buNone/>
              <a:defRPr sz="7500">
                <a:solidFill>
                  <a:schemeClr val="dk1"/>
                </a:solidFill>
              </a:defRPr>
            </a:lvl3pPr>
            <a:lvl4pPr lvl="3" indent="0">
              <a:spcBef>
                <a:spcPts val="0"/>
              </a:spcBef>
              <a:buClr>
                <a:schemeClr val="dk1"/>
              </a:buClr>
              <a:buFont typeface="Arial"/>
              <a:buNone/>
              <a:defRPr sz="7500">
                <a:solidFill>
                  <a:schemeClr val="dk1"/>
                </a:solidFill>
              </a:defRPr>
            </a:lvl4pPr>
            <a:lvl5pPr lvl="4" indent="0">
              <a:spcBef>
                <a:spcPts val="0"/>
              </a:spcBef>
              <a:buClr>
                <a:schemeClr val="dk1"/>
              </a:buClr>
              <a:buFont typeface="Arial"/>
              <a:buNone/>
              <a:defRPr sz="7500">
                <a:solidFill>
                  <a:schemeClr val="dk1"/>
                </a:solidFill>
              </a:defRPr>
            </a:lvl5pPr>
            <a:lvl6pPr lvl="5" indent="0">
              <a:spcBef>
                <a:spcPts val="0"/>
              </a:spcBef>
              <a:buClr>
                <a:schemeClr val="dk1"/>
              </a:buClr>
              <a:buFont typeface="Arial"/>
              <a:buNone/>
              <a:defRPr sz="7500">
                <a:solidFill>
                  <a:schemeClr val="dk1"/>
                </a:solidFill>
              </a:defRPr>
            </a:lvl6pPr>
            <a:lvl7pPr lvl="6" indent="0">
              <a:spcBef>
                <a:spcPts val="0"/>
              </a:spcBef>
              <a:buClr>
                <a:schemeClr val="dk1"/>
              </a:buClr>
              <a:buFont typeface="Arial"/>
              <a:buNone/>
              <a:defRPr sz="7500">
                <a:solidFill>
                  <a:schemeClr val="dk1"/>
                </a:solidFill>
              </a:defRPr>
            </a:lvl7pPr>
            <a:lvl8pPr lvl="7" indent="0">
              <a:spcBef>
                <a:spcPts val="0"/>
              </a:spcBef>
              <a:buClr>
                <a:schemeClr val="dk1"/>
              </a:buClr>
              <a:buFont typeface="Arial"/>
              <a:buNone/>
              <a:defRPr sz="7500">
                <a:solidFill>
                  <a:schemeClr val="dk1"/>
                </a:solidFill>
              </a:defRPr>
            </a:lvl8pPr>
            <a:lvl9pPr lvl="8" indent="0">
              <a:spcBef>
                <a:spcPts val="0"/>
              </a:spcBef>
              <a:buClr>
                <a:schemeClr val="dk1"/>
              </a:buClr>
              <a:buFont typeface="Arial"/>
              <a:buNone/>
              <a:defRPr sz="75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030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3949679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1200" y="1186733"/>
            <a:ext cx="22721700" cy="1527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2"/>
              </a:buClr>
              <a:buFont typeface="Quattrocento Sans"/>
              <a:buNone/>
              <a:defRPr sz="7500" b="0" i="0" u="none" strike="noStrike" cap="none">
                <a:solidFill>
                  <a:schemeClr val="accent2"/>
                </a:solidFill>
                <a:latin typeface="Quattrocento Sans"/>
                <a:ea typeface="Quattrocento Sans"/>
                <a:cs typeface="Quattrocento Sans"/>
                <a:sym typeface="Quattrocento Sans"/>
              </a:defRPr>
            </a:lvl1pPr>
            <a:lvl2pPr lvl="1" indent="0">
              <a:spcBef>
                <a:spcPts val="0"/>
              </a:spcBef>
              <a:buClr>
                <a:schemeClr val="dk1"/>
              </a:buClr>
              <a:buFont typeface="Arial"/>
              <a:buNone/>
              <a:defRPr sz="7500">
                <a:solidFill>
                  <a:schemeClr val="dk1"/>
                </a:solidFill>
              </a:defRPr>
            </a:lvl2pPr>
            <a:lvl3pPr lvl="2" indent="0">
              <a:spcBef>
                <a:spcPts val="0"/>
              </a:spcBef>
              <a:buClr>
                <a:schemeClr val="dk1"/>
              </a:buClr>
              <a:buFont typeface="Arial"/>
              <a:buNone/>
              <a:defRPr sz="7500">
                <a:solidFill>
                  <a:schemeClr val="dk1"/>
                </a:solidFill>
              </a:defRPr>
            </a:lvl3pPr>
            <a:lvl4pPr lvl="3" indent="0">
              <a:spcBef>
                <a:spcPts val="0"/>
              </a:spcBef>
              <a:buClr>
                <a:schemeClr val="dk1"/>
              </a:buClr>
              <a:buFont typeface="Arial"/>
              <a:buNone/>
              <a:defRPr sz="7500">
                <a:solidFill>
                  <a:schemeClr val="dk1"/>
                </a:solidFill>
              </a:defRPr>
            </a:lvl4pPr>
            <a:lvl5pPr lvl="4" indent="0">
              <a:spcBef>
                <a:spcPts val="0"/>
              </a:spcBef>
              <a:buClr>
                <a:schemeClr val="dk1"/>
              </a:buClr>
              <a:buFont typeface="Arial"/>
              <a:buNone/>
              <a:defRPr sz="7500">
                <a:solidFill>
                  <a:schemeClr val="dk1"/>
                </a:solidFill>
              </a:defRPr>
            </a:lvl5pPr>
            <a:lvl6pPr lvl="5" indent="0">
              <a:spcBef>
                <a:spcPts val="0"/>
              </a:spcBef>
              <a:buClr>
                <a:schemeClr val="dk1"/>
              </a:buClr>
              <a:buFont typeface="Arial"/>
              <a:buNone/>
              <a:defRPr sz="7500">
                <a:solidFill>
                  <a:schemeClr val="dk1"/>
                </a:solidFill>
              </a:defRPr>
            </a:lvl6pPr>
            <a:lvl7pPr lvl="6" indent="0">
              <a:spcBef>
                <a:spcPts val="0"/>
              </a:spcBef>
              <a:buClr>
                <a:schemeClr val="dk1"/>
              </a:buClr>
              <a:buFont typeface="Arial"/>
              <a:buNone/>
              <a:defRPr sz="7500">
                <a:solidFill>
                  <a:schemeClr val="dk1"/>
                </a:solidFill>
              </a:defRPr>
            </a:lvl7pPr>
            <a:lvl8pPr lvl="7" indent="0">
              <a:spcBef>
                <a:spcPts val="0"/>
              </a:spcBef>
              <a:buClr>
                <a:schemeClr val="dk1"/>
              </a:buClr>
              <a:buFont typeface="Arial"/>
              <a:buNone/>
              <a:defRPr sz="7500">
                <a:solidFill>
                  <a:schemeClr val="dk1"/>
                </a:solidFill>
              </a:defRPr>
            </a:lvl8pPr>
            <a:lvl9pPr lvl="8" indent="0">
              <a:spcBef>
                <a:spcPts val="0"/>
              </a:spcBef>
              <a:buClr>
                <a:schemeClr val="dk1"/>
              </a:buClr>
              <a:buFont typeface="Arial"/>
              <a:buNone/>
              <a:defRPr sz="7500">
                <a:solidFill>
                  <a:schemeClr val="dk1"/>
                </a:solidFill>
              </a:defRPr>
            </a:lvl9pPr>
          </a:lstStyle>
          <a:p>
            <a:endParaRPr/>
          </a:p>
        </p:txBody>
      </p:sp>
      <p:sp>
        <p:nvSpPr>
          <p:cNvPr id="7" name="Shape 7"/>
          <p:cNvSpPr txBox="1">
            <a:spLocks noGrp="1"/>
          </p:cNvSpPr>
          <p:nvPr>
            <p:ph type="body" idx="1"/>
          </p:nvPr>
        </p:nvSpPr>
        <p:spPr>
          <a:xfrm>
            <a:off x="831200" y="3073266"/>
            <a:ext cx="22721700" cy="91103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4300"/>
              </a:spcAft>
              <a:buFont typeface="Quattrocento Sans"/>
              <a:buNone/>
              <a:defRPr sz="4800" b="0" i="0" u="none" strike="noStrike" cap="none">
                <a:latin typeface="Quattrocento Sans"/>
                <a:ea typeface="Quattrocento Sans"/>
                <a:cs typeface="Quattrocento Sans"/>
                <a:sym typeface="Quattrocento Sans"/>
              </a:defRPr>
            </a:lvl1pPr>
            <a:lvl2pPr marL="457200" marR="0" lvl="1" indent="0" algn="l" rtl="0">
              <a:lnSpc>
                <a:spcPct val="115000"/>
              </a:lnSpc>
              <a:spcBef>
                <a:spcPts val="0"/>
              </a:spcBef>
              <a:spcAft>
                <a:spcPts val="4300"/>
              </a:spcAft>
              <a:buFont typeface="Quattrocento Sans"/>
              <a:buNone/>
              <a:defRPr sz="3700" b="0" i="0" u="none" strike="noStrike" cap="none">
                <a:latin typeface="Quattrocento Sans"/>
                <a:ea typeface="Quattrocento Sans"/>
                <a:cs typeface="Quattrocento Sans"/>
                <a:sym typeface="Quattrocento Sans"/>
              </a:defRPr>
            </a:lvl2pPr>
            <a:lvl3pPr marL="914400" marR="0" lvl="2" indent="0" algn="l" rtl="0">
              <a:lnSpc>
                <a:spcPct val="115000"/>
              </a:lnSpc>
              <a:spcBef>
                <a:spcPts val="0"/>
              </a:spcBef>
              <a:spcAft>
                <a:spcPts val="4300"/>
              </a:spcAft>
              <a:buFont typeface="Quattrocento Sans"/>
              <a:buNone/>
              <a:defRPr sz="3700" b="0" i="0" u="none" strike="noStrike" cap="none">
                <a:latin typeface="Quattrocento Sans"/>
                <a:ea typeface="Quattrocento Sans"/>
                <a:cs typeface="Quattrocento Sans"/>
                <a:sym typeface="Quattrocento Sans"/>
              </a:defRPr>
            </a:lvl3pPr>
            <a:lvl4pPr marL="1371600" marR="0" lvl="3" indent="0" algn="l" rtl="0">
              <a:lnSpc>
                <a:spcPct val="115000"/>
              </a:lnSpc>
              <a:spcBef>
                <a:spcPts val="0"/>
              </a:spcBef>
              <a:spcAft>
                <a:spcPts val="4300"/>
              </a:spcAft>
              <a:buFont typeface="Quattrocento Sans"/>
              <a:buNone/>
              <a:defRPr sz="3700" b="0" i="0" u="none" strike="noStrike" cap="none">
                <a:latin typeface="Quattrocento Sans"/>
                <a:ea typeface="Quattrocento Sans"/>
                <a:cs typeface="Quattrocento Sans"/>
                <a:sym typeface="Quattrocento Sans"/>
              </a:defRPr>
            </a:lvl4pPr>
            <a:lvl5pPr marL="1828800" marR="0" lvl="4" indent="0" algn="l" rtl="0">
              <a:lnSpc>
                <a:spcPct val="115000"/>
              </a:lnSpc>
              <a:spcBef>
                <a:spcPts val="0"/>
              </a:spcBef>
              <a:spcAft>
                <a:spcPts val="4300"/>
              </a:spcAft>
              <a:buFont typeface="Quattrocento Sans"/>
              <a:buNone/>
              <a:defRPr sz="3700" b="0" i="0" u="none" strike="noStrike" cap="none">
                <a:latin typeface="Quattrocento Sans"/>
                <a:ea typeface="Quattrocento Sans"/>
                <a:cs typeface="Quattrocento Sans"/>
                <a:sym typeface="Quattrocento Sans"/>
              </a:defRPr>
            </a:lvl5pPr>
            <a:lvl6pPr marL="2286000" marR="0" lvl="5" indent="0" algn="l" rtl="0">
              <a:lnSpc>
                <a:spcPct val="115000"/>
              </a:lnSpc>
              <a:spcBef>
                <a:spcPts val="0"/>
              </a:spcBef>
              <a:spcAft>
                <a:spcPts val="4300"/>
              </a:spcAft>
              <a:buFont typeface="Quattrocento Sans"/>
              <a:buNone/>
              <a:defRPr sz="3700" b="0" i="0" u="none" strike="noStrike" cap="none">
                <a:latin typeface="Quattrocento Sans"/>
                <a:ea typeface="Quattrocento Sans"/>
                <a:cs typeface="Quattrocento Sans"/>
                <a:sym typeface="Quattrocento Sans"/>
              </a:defRPr>
            </a:lvl6pPr>
            <a:lvl7pPr marL="2743200" marR="0" lvl="6" indent="0" algn="l" rtl="0">
              <a:lnSpc>
                <a:spcPct val="115000"/>
              </a:lnSpc>
              <a:spcBef>
                <a:spcPts val="0"/>
              </a:spcBef>
              <a:spcAft>
                <a:spcPts val="4300"/>
              </a:spcAft>
              <a:buFont typeface="Quattrocento Sans"/>
              <a:buNone/>
              <a:defRPr sz="3700" b="0" i="0" u="none" strike="noStrike" cap="none">
                <a:latin typeface="Quattrocento Sans"/>
                <a:ea typeface="Quattrocento Sans"/>
                <a:cs typeface="Quattrocento Sans"/>
                <a:sym typeface="Quattrocento Sans"/>
              </a:defRPr>
            </a:lvl7pPr>
            <a:lvl8pPr marL="3200400" marR="0" lvl="7" indent="0" algn="l" rtl="0">
              <a:lnSpc>
                <a:spcPct val="115000"/>
              </a:lnSpc>
              <a:spcBef>
                <a:spcPts val="0"/>
              </a:spcBef>
              <a:spcAft>
                <a:spcPts val="4300"/>
              </a:spcAft>
              <a:buFont typeface="Quattrocento Sans"/>
              <a:buNone/>
              <a:defRPr sz="3700" b="0" i="0" u="none" strike="noStrike" cap="none">
                <a:latin typeface="Quattrocento Sans"/>
                <a:ea typeface="Quattrocento Sans"/>
                <a:cs typeface="Quattrocento Sans"/>
                <a:sym typeface="Quattrocento Sans"/>
              </a:defRPr>
            </a:lvl8pPr>
            <a:lvl9pPr marL="3657600" marR="0" lvl="8" indent="0" algn="l" rtl="0">
              <a:lnSpc>
                <a:spcPct val="115000"/>
              </a:lnSpc>
              <a:spcBef>
                <a:spcPts val="0"/>
              </a:spcBef>
              <a:spcAft>
                <a:spcPts val="4300"/>
              </a:spcAft>
              <a:buFont typeface="Quattrocento Sans"/>
              <a:buNone/>
              <a:defRPr sz="3700" b="0" i="0" u="none" strike="noStrike" cap="none">
                <a:latin typeface="Quattrocento Sans"/>
                <a:ea typeface="Quattrocento Sans"/>
                <a:cs typeface="Quattrocento Sans"/>
                <a:sym typeface="Quattrocento Sans"/>
              </a:defRPr>
            </a:lvl9pPr>
          </a:lstStyle>
          <a:p>
            <a:endParaRPr/>
          </a:p>
        </p:txBody>
      </p:sp>
      <p:sp>
        <p:nvSpPr>
          <p:cNvPr id="8" name="Shape 8"/>
          <p:cNvSpPr txBox="1">
            <a:spLocks noGrp="1"/>
          </p:cNvSpPr>
          <p:nvPr>
            <p:ph type="sldNum" idx="12"/>
          </p:nvPr>
        </p:nvSpPr>
        <p:spPr>
          <a:xfrm>
            <a:off x="20300045" y="12542918"/>
            <a:ext cx="1463100" cy="1049700"/>
          </a:xfrm>
          <a:prstGeom prst="rect">
            <a:avLst/>
          </a:prstGeom>
          <a:noFill/>
          <a:ln>
            <a:noFill/>
          </a:ln>
        </p:spPr>
        <p:txBody>
          <a:bodyPr lIns="243800" tIns="243800" rIns="243800" bIns="24380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US" sz="2700" b="0" i="0" u="none" strike="noStrike" cap="none">
                <a:solidFill>
                  <a:schemeClr val="dk2"/>
                </a:solidFill>
                <a:latin typeface="Arial"/>
                <a:ea typeface="Arial"/>
                <a:cs typeface="Arial"/>
                <a:sym typeface="Arial"/>
              </a:rPr>
              <a:t>‹#›</a:t>
            </a:fld>
            <a:endParaRPr lang="en-US" sz="2700" b="0" i="0" u="none" strike="noStrike" cap="none">
              <a:solidFill>
                <a:schemeClr val="dk2"/>
              </a:solidFill>
              <a:latin typeface="Arial"/>
              <a:ea typeface="Arial"/>
              <a:cs typeface="Arial"/>
              <a:sym typeface="Arial"/>
            </a:endParaRPr>
          </a:p>
        </p:txBody>
      </p:sp>
      <p:pic>
        <p:nvPicPr>
          <p:cNvPr id="9" name="Shape 9"/>
          <p:cNvPicPr preferRelativeResize="0"/>
          <p:nvPr/>
        </p:nvPicPr>
        <p:blipFill rotWithShape="1">
          <a:blip r:embed="rId5">
            <a:alphaModFix/>
          </a:blip>
          <a:srcRect/>
          <a:stretch/>
        </p:blipFill>
        <p:spPr>
          <a:xfrm>
            <a:off x="21899724" y="12746400"/>
            <a:ext cx="2287800" cy="757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xamarin.com/guides/cross-platform/ci/jenkins_walkthrough/"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developer.xamarin.com/guides/cross-platform/ci/tfs_walkthrough/" TargetMode="External"/><Relationship Id="rId4" Type="http://schemas.openxmlformats.org/officeDocument/2006/relationships/hyperlink" Target="https://developer.xamarin.com/guides/cross-platform/ci/teamc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Box 9"/>
          <p:cNvSpPr txBox="1"/>
          <p:nvPr/>
        </p:nvSpPr>
        <p:spPr>
          <a:xfrm>
            <a:off x="1377919" y="3978549"/>
            <a:ext cx="12101016" cy="2554545"/>
          </a:xfrm>
          <a:prstGeom prst="rect">
            <a:avLst/>
          </a:prstGeom>
          <a:noFill/>
        </p:spPr>
        <p:txBody>
          <a:bodyPr wrap="square" rtlCol="0">
            <a:spAutoFit/>
          </a:bodyPr>
          <a:lstStyle/>
          <a:p>
            <a:r>
              <a:rPr lang="en-US" sz="8000" dirty="0">
                <a:solidFill>
                  <a:schemeClr val="bg1"/>
                </a:solidFill>
                <a:latin typeface="Segoe UI Semilight" charset="0"/>
                <a:ea typeface="Segoe UI Semilight" charset="0"/>
                <a:cs typeface="Segoe UI Semilight" charset="0"/>
              </a:rPr>
              <a:t>Xamarin and .NET Build Automation</a:t>
            </a:r>
            <a:endParaRPr lang="en-US" sz="6400" dirty="0">
              <a:solidFill>
                <a:schemeClr val="bg1"/>
              </a:solidFill>
              <a:latin typeface="Segoe UI Semilight" charset="0"/>
              <a:ea typeface="Segoe UI Semilight" charset="0"/>
              <a:cs typeface="Segoe UI Semilight" charset="0"/>
            </a:endParaRPr>
          </a:p>
        </p:txBody>
      </p:sp>
      <p:pic>
        <p:nvPicPr>
          <p:cNvPr id="12" name="Picture 11"/>
          <p:cNvPicPr>
            <a:picLocks noChangeAspect="1"/>
          </p:cNvPicPr>
          <p:nvPr/>
        </p:nvPicPr>
        <p:blipFill>
          <a:blip r:embed="rId4">
            <a:biLevel thresh="50000"/>
          </a:blip>
          <a:stretch>
            <a:fillRect/>
          </a:stretch>
        </p:blipFill>
        <p:spPr>
          <a:xfrm>
            <a:off x="1377918" y="11896641"/>
            <a:ext cx="3746533" cy="854472"/>
          </a:xfrm>
          <a:prstGeom prst="rect">
            <a:avLst/>
          </a:prstGeom>
        </p:spPr>
      </p:pic>
      <p:pic>
        <p:nvPicPr>
          <p:cNvPr id="5" name="Picture 2" descr="https://www.microsoft.com/About/CorporateCitizenship/en-us/DownloadHandler.ashx?Id=07-03-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012" y="11283825"/>
            <a:ext cx="5651923" cy="208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04631" y="9409019"/>
            <a:ext cx="12274303" cy="2062103"/>
          </a:xfrm>
          <a:prstGeom prst="rect">
            <a:avLst/>
          </a:prstGeom>
          <a:noFill/>
        </p:spPr>
        <p:txBody>
          <a:bodyPr wrap="square" rtlCol="0">
            <a:spAutoFit/>
          </a:bodyPr>
          <a:lstStyle/>
          <a:p>
            <a:pPr algn="l"/>
            <a:r>
              <a:rPr lang="en-US" sz="3200" dirty="0">
                <a:solidFill>
                  <a:schemeClr val="bg1">
                    <a:lumMod val="95000"/>
                  </a:schemeClr>
                </a:solidFill>
              </a:rPr>
              <a:t>Allan Pead - @</a:t>
            </a:r>
            <a:r>
              <a:rPr lang="en-US" sz="3200" dirty="0" err="1">
                <a:solidFill>
                  <a:schemeClr val="bg1">
                    <a:lumMod val="95000"/>
                  </a:schemeClr>
                </a:solidFill>
              </a:rPr>
              <a:t>adpead</a:t>
            </a:r>
            <a:endParaRPr lang="en-US" sz="3200" dirty="0">
              <a:solidFill>
                <a:schemeClr val="bg1">
                  <a:lumMod val="95000"/>
                </a:schemeClr>
              </a:solidFill>
            </a:endParaRPr>
          </a:p>
          <a:p>
            <a:pPr algn="l"/>
            <a:endParaRPr lang="en-US" sz="3200" dirty="0">
              <a:solidFill>
                <a:schemeClr val="bg1">
                  <a:lumMod val="95000"/>
                </a:schemeClr>
              </a:solidFill>
            </a:endParaRPr>
          </a:p>
          <a:p>
            <a:pPr algn="l"/>
            <a:r>
              <a:rPr lang="en-US" sz="3200" dirty="0">
                <a:solidFill>
                  <a:schemeClr val="bg1">
                    <a:lumMod val="95000"/>
                  </a:schemeClr>
                </a:solidFill>
              </a:rPr>
              <a:t>Xamarin Insider, Xamarin Premier Consultant Partner (AD Software Systems)</a:t>
            </a:r>
          </a:p>
        </p:txBody>
      </p:sp>
    </p:spTree>
    <p:extLst>
      <p:ext uri="{BB962C8B-B14F-4D97-AF65-F5344CB8AC3E}">
        <p14:creationId xmlns:p14="http://schemas.microsoft.com/office/powerpoint/2010/main" val="22331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dirty="0"/>
              <a:t>Android - Packaging</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2" name="Picture 1"/>
          <p:cNvPicPr>
            <a:picLocks noChangeAspect="1"/>
          </p:cNvPicPr>
          <p:nvPr/>
        </p:nvPicPr>
        <p:blipFill>
          <a:blip r:embed="rId3"/>
          <a:stretch>
            <a:fillRect/>
          </a:stretch>
        </p:blipFill>
        <p:spPr>
          <a:xfrm>
            <a:off x="1043307" y="3664480"/>
            <a:ext cx="22780624" cy="7963958"/>
          </a:xfrm>
          <a:prstGeom prst="rect">
            <a:avLst/>
          </a:prstGeom>
        </p:spPr>
      </p:pic>
    </p:spTree>
    <p:extLst>
      <p:ext uri="{BB962C8B-B14F-4D97-AF65-F5344CB8AC3E}">
        <p14:creationId xmlns:p14="http://schemas.microsoft.com/office/powerpoint/2010/main" val="68625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dirty="0"/>
              <a:t>Android - Packaging</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sp>
        <p:nvSpPr>
          <p:cNvPr id="12" name="TextBox 11"/>
          <p:cNvSpPr txBox="1"/>
          <p:nvPr/>
        </p:nvSpPr>
        <p:spPr>
          <a:xfrm>
            <a:off x="1096952" y="2954027"/>
            <a:ext cx="17413959" cy="8463855"/>
          </a:xfrm>
          <a:prstGeom prst="rect">
            <a:avLst/>
          </a:prstGeom>
          <a:noFill/>
        </p:spPr>
        <p:txBody>
          <a:bodyPr wrap="square">
            <a:spAutoFit/>
          </a:bodyPr>
          <a:lstStyle/>
          <a:p>
            <a:r>
              <a:rPr lang="en-US" sz="3200" b="1" dirty="0" err="1">
                <a:solidFill>
                  <a:srgbClr val="000000"/>
                </a:solidFill>
                <a:effectLst/>
              </a:rPr>
              <a:t>Jarsigner</a:t>
            </a:r>
            <a:endParaRPr lang="en-US" sz="3200" b="1" dirty="0">
              <a:solidFill>
                <a:srgbClr val="000000"/>
              </a:solidFill>
              <a:effectLst/>
            </a:endParaRPr>
          </a:p>
          <a:p>
            <a:endParaRPr lang="en-US" sz="3200" dirty="0">
              <a:effectLst/>
            </a:endParaRPr>
          </a:p>
          <a:p>
            <a:r>
              <a:rPr lang="en-US" sz="3200" b="0" dirty="0">
                <a:solidFill>
                  <a:srgbClr val="000000"/>
                </a:solidFill>
                <a:effectLst/>
              </a:rPr>
              <a:t>The </a:t>
            </a:r>
            <a:r>
              <a:rPr lang="en-US" sz="3200" dirty="0" err="1">
                <a:solidFill>
                  <a:srgbClr val="000000"/>
                </a:solidFill>
                <a:effectLst/>
              </a:rPr>
              <a:t>jarsigner</a:t>
            </a:r>
            <a:r>
              <a:rPr lang="en-US" sz="3200" b="0" dirty="0">
                <a:solidFill>
                  <a:srgbClr val="000000"/>
                </a:solidFill>
                <a:effectLst/>
              </a:rPr>
              <a:t> command uses key and certificate information from a </a:t>
            </a:r>
            <a:r>
              <a:rPr lang="en-US" sz="3200" b="0" dirty="0" err="1">
                <a:solidFill>
                  <a:srgbClr val="000000"/>
                </a:solidFill>
                <a:effectLst/>
              </a:rPr>
              <a:t>keystore</a:t>
            </a:r>
            <a:r>
              <a:rPr lang="en-US" sz="3200" b="0" dirty="0">
                <a:solidFill>
                  <a:srgbClr val="000000"/>
                </a:solidFill>
                <a:effectLst/>
              </a:rPr>
              <a:t> to generate digital signatures for JAR files. A </a:t>
            </a:r>
            <a:r>
              <a:rPr lang="en-US" sz="3200" b="0" dirty="0" err="1">
                <a:solidFill>
                  <a:srgbClr val="000000"/>
                </a:solidFill>
                <a:effectLst/>
              </a:rPr>
              <a:t>keystore</a:t>
            </a:r>
            <a:r>
              <a:rPr lang="en-US" sz="3200" b="0" dirty="0">
                <a:solidFill>
                  <a:srgbClr val="000000"/>
                </a:solidFill>
                <a:effectLst/>
              </a:rPr>
              <a:t> is a database of private keys and their associated X.509 certificate chains that authenticate the corresponding public keys. The </a:t>
            </a:r>
            <a:r>
              <a:rPr lang="en-US" sz="3200" b="0" dirty="0" err="1">
                <a:solidFill>
                  <a:srgbClr val="000000"/>
                </a:solidFill>
                <a:effectLst/>
              </a:rPr>
              <a:t>keytool</a:t>
            </a:r>
            <a:r>
              <a:rPr lang="en-US" sz="3200" b="0" dirty="0">
                <a:solidFill>
                  <a:srgbClr val="000000"/>
                </a:solidFill>
                <a:effectLst/>
              </a:rPr>
              <a:t> command is used to create and administer </a:t>
            </a:r>
            <a:r>
              <a:rPr lang="en-US" sz="3200" b="0" dirty="0" err="1">
                <a:solidFill>
                  <a:srgbClr val="000000"/>
                </a:solidFill>
                <a:effectLst/>
              </a:rPr>
              <a:t>keystores</a:t>
            </a:r>
            <a:r>
              <a:rPr lang="en-US" sz="3200" b="0" dirty="0">
                <a:solidFill>
                  <a:srgbClr val="000000"/>
                </a:solidFill>
                <a:effectLst/>
              </a:rPr>
              <a:t>.</a:t>
            </a:r>
            <a:endParaRPr lang="en-US" sz="3200" dirty="0">
              <a:effectLst/>
            </a:endParaRPr>
          </a:p>
          <a:p>
            <a:endParaRPr lang="en-US" sz="3200" b="1" dirty="0">
              <a:effectLst/>
            </a:endParaRPr>
          </a:p>
          <a:p>
            <a:endParaRPr lang="en-US" sz="3200" b="1" dirty="0"/>
          </a:p>
          <a:p>
            <a:r>
              <a:rPr lang="en-US" sz="3200" b="1" dirty="0" err="1">
                <a:effectLst/>
              </a:rPr>
              <a:t>Zipalign</a:t>
            </a:r>
            <a:endParaRPr lang="en-US" sz="3200" b="1" dirty="0">
              <a:effectLst/>
            </a:endParaRPr>
          </a:p>
          <a:p>
            <a:endParaRPr lang="en-US" sz="3200" b="1" dirty="0">
              <a:effectLst/>
            </a:endParaRPr>
          </a:p>
          <a:p>
            <a:r>
              <a:rPr lang="en-US" sz="3200" dirty="0" err="1">
                <a:effectLst/>
              </a:rPr>
              <a:t>zipalign</a:t>
            </a:r>
            <a:r>
              <a:rPr lang="en-US" sz="3200" dirty="0">
                <a:effectLst/>
              </a:rPr>
              <a:t> is an archive alignment tool that provides important optimization to Android application (APK) files. The purpose is to ensure that all uncompressed data starts with a particular alignment relative to the start of the file. Specifically, it causes all uncompressed data within the APK, such as images or raw files, to be aligned on 4-byte boundaries. This allows all portions to be accessed directly with </a:t>
            </a:r>
            <a:r>
              <a:rPr lang="en-US" sz="3200" dirty="0" err="1">
                <a:effectLst/>
              </a:rPr>
              <a:t>mmap</a:t>
            </a:r>
            <a:r>
              <a:rPr lang="en-US" sz="3200" dirty="0">
                <a:effectLst/>
              </a:rPr>
              <a:t>() even if they contain binary data with alignment restrictions. The benefit is a reduction in the amount of RAM consumed when running the application.</a:t>
            </a:r>
          </a:p>
          <a:p>
            <a:endParaRPr lang="en-US" sz="3200" dirty="0"/>
          </a:p>
        </p:txBody>
      </p:sp>
    </p:spTree>
    <p:extLst>
      <p:ext uri="{BB962C8B-B14F-4D97-AF65-F5344CB8AC3E}">
        <p14:creationId xmlns:p14="http://schemas.microsoft.com/office/powerpoint/2010/main" val="68826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dirty="0"/>
              <a:t>Android - Packaging</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11" name="Picture 10"/>
          <p:cNvPicPr>
            <a:picLocks noChangeAspect="1"/>
          </p:cNvPicPr>
          <p:nvPr/>
        </p:nvPicPr>
        <p:blipFill>
          <a:blip r:embed="rId3"/>
          <a:stretch>
            <a:fillRect/>
          </a:stretch>
        </p:blipFill>
        <p:spPr>
          <a:xfrm>
            <a:off x="872056" y="4359274"/>
            <a:ext cx="22369256" cy="5033434"/>
          </a:xfrm>
          <a:prstGeom prst="rect">
            <a:avLst/>
          </a:prstGeom>
        </p:spPr>
      </p:pic>
    </p:spTree>
    <p:extLst>
      <p:ext uri="{BB962C8B-B14F-4D97-AF65-F5344CB8AC3E}">
        <p14:creationId xmlns:p14="http://schemas.microsoft.com/office/powerpoint/2010/main" val="2805794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dirty="0"/>
              <a:t>iOS Build Agent</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17" name="Picture 16"/>
          <p:cNvPicPr>
            <a:picLocks noChangeAspect="1"/>
          </p:cNvPicPr>
          <p:nvPr/>
        </p:nvPicPr>
        <p:blipFill>
          <a:blip r:embed="rId3"/>
          <a:stretch>
            <a:fillRect/>
          </a:stretch>
        </p:blipFill>
        <p:spPr>
          <a:xfrm>
            <a:off x="0" y="3977089"/>
            <a:ext cx="11286901" cy="7016349"/>
          </a:xfrm>
          <a:prstGeom prst="rect">
            <a:avLst/>
          </a:prstGeom>
        </p:spPr>
      </p:pic>
      <p:pic>
        <p:nvPicPr>
          <p:cNvPr id="8" name="Picture 7"/>
          <p:cNvPicPr>
            <a:picLocks noChangeAspect="1"/>
          </p:cNvPicPr>
          <p:nvPr/>
        </p:nvPicPr>
        <p:blipFill>
          <a:blip r:embed="rId4"/>
          <a:stretch>
            <a:fillRect/>
          </a:stretch>
        </p:blipFill>
        <p:spPr>
          <a:xfrm>
            <a:off x="12193995" y="4289426"/>
            <a:ext cx="11287248" cy="6452658"/>
          </a:xfrm>
          <a:prstGeom prst="rect">
            <a:avLst/>
          </a:prstGeom>
        </p:spPr>
      </p:pic>
    </p:spTree>
    <p:extLst>
      <p:ext uri="{BB962C8B-B14F-4D97-AF65-F5344CB8AC3E}">
        <p14:creationId xmlns:p14="http://schemas.microsoft.com/office/powerpoint/2010/main" val="1745565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dirty="0"/>
              <a:t>iOS - Packaging</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11" name="Picture 10"/>
          <p:cNvPicPr>
            <a:picLocks noChangeAspect="1"/>
          </p:cNvPicPr>
          <p:nvPr/>
        </p:nvPicPr>
        <p:blipFill>
          <a:blip r:embed="rId3"/>
          <a:stretch>
            <a:fillRect/>
          </a:stretch>
        </p:blipFill>
        <p:spPr>
          <a:xfrm>
            <a:off x="5278438" y="2714033"/>
            <a:ext cx="12727676" cy="10528244"/>
          </a:xfrm>
          <a:prstGeom prst="rect">
            <a:avLst/>
          </a:prstGeom>
        </p:spPr>
      </p:pic>
    </p:spTree>
    <p:extLst>
      <p:ext uri="{BB962C8B-B14F-4D97-AF65-F5344CB8AC3E}">
        <p14:creationId xmlns:p14="http://schemas.microsoft.com/office/powerpoint/2010/main" val="136733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dirty="0"/>
              <a:t>iOS - Packaging</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5" name="Picture 4"/>
          <p:cNvPicPr>
            <a:picLocks noChangeAspect="1"/>
          </p:cNvPicPr>
          <p:nvPr/>
        </p:nvPicPr>
        <p:blipFill>
          <a:blip r:embed="rId3"/>
          <a:stretch>
            <a:fillRect/>
          </a:stretch>
        </p:blipFill>
        <p:spPr>
          <a:xfrm>
            <a:off x="1151020" y="3599391"/>
            <a:ext cx="21560397" cy="7116234"/>
          </a:xfrm>
          <a:prstGeom prst="rect">
            <a:avLst/>
          </a:prstGeom>
        </p:spPr>
      </p:pic>
    </p:spTree>
    <p:extLst>
      <p:ext uri="{BB962C8B-B14F-4D97-AF65-F5344CB8AC3E}">
        <p14:creationId xmlns:p14="http://schemas.microsoft.com/office/powerpoint/2010/main" val="3085738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dirty="0"/>
              <a:t>Continuous Integration Tools</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sp>
        <p:nvSpPr>
          <p:cNvPr id="2" name="TextBox 1"/>
          <p:cNvSpPr txBox="1"/>
          <p:nvPr/>
        </p:nvSpPr>
        <p:spPr>
          <a:xfrm>
            <a:off x="1063360" y="3563672"/>
            <a:ext cx="21254243" cy="9079409"/>
          </a:xfrm>
          <a:prstGeom prst="rect">
            <a:avLst/>
          </a:prstGeom>
          <a:noFill/>
        </p:spPr>
        <p:txBody>
          <a:bodyPr wrap="square" rtlCol="0">
            <a:spAutoFit/>
          </a:bodyPr>
          <a:lstStyle/>
          <a:p>
            <a:pPr algn="l"/>
            <a:r>
              <a:rPr lang="en-US" sz="4400" b="1" dirty="0"/>
              <a:t>Jenkins</a:t>
            </a:r>
          </a:p>
          <a:p>
            <a:pPr algn="l"/>
            <a:endParaRPr lang="en-US" sz="4400" dirty="0">
              <a:hlinkClick r:id="rId3"/>
            </a:endParaRPr>
          </a:p>
          <a:p>
            <a:pPr algn="l"/>
            <a:r>
              <a:rPr lang="en-US" sz="4400" dirty="0">
                <a:hlinkClick r:id="rId3"/>
              </a:rPr>
              <a:t>https://developer.xamarin.com/guides/cross-platform/ci/jenkins_walkthrough/</a:t>
            </a:r>
            <a:endParaRPr lang="en-US" sz="4400" dirty="0"/>
          </a:p>
          <a:p>
            <a:pPr algn="l"/>
            <a:endParaRPr lang="en-US" sz="4400" dirty="0"/>
          </a:p>
          <a:p>
            <a:pPr algn="l"/>
            <a:r>
              <a:rPr lang="en-US" sz="4400" b="1" dirty="0"/>
              <a:t>Team City</a:t>
            </a:r>
          </a:p>
          <a:p>
            <a:pPr algn="l"/>
            <a:endParaRPr lang="en-US" sz="4400" dirty="0">
              <a:hlinkClick r:id="rId4"/>
            </a:endParaRPr>
          </a:p>
          <a:p>
            <a:pPr algn="l"/>
            <a:r>
              <a:rPr lang="en-US" sz="4400" dirty="0">
                <a:hlinkClick r:id="rId4"/>
              </a:rPr>
              <a:t>https://developer.xamarin.com/guides/cross-platform/ci/teamcity/</a:t>
            </a:r>
            <a:endParaRPr lang="en-US" sz="4400" dirty="0"/>
          </a:p>
          <a:p>
            <a:pPr algn="l"/>
            <a:endParaRPr lang="en-US" sz="4400" dirty="0"/>
          </a:p>
          <a:p>
            <a:pPr algn="l"/>
            <a:r>
              <a:rPr lang="en-US" sz="4400" b="1" dirty="0"/>
              <a:t>TFS</a:t>
            </a:r>
          </a:p>
          <a:p>
            <a:pPr algn="l"/>
            <a:endParaRPr lang="en-US" dirty="0"/>
          </a:p>
          <a:p>
            <a:pPr algn="l"/>
            <a:endParaRPr lang="en-US" dirty="0"/>
          </a:p>
          <a:p>
            <a:pPr algn="l"/>
            <a:endParaRPr lang="en-US" sz="1400" dirty="0"/>
          </a:p>
          <a:p>
            <a:pPr algn="l"/>
            <a:r>
              <a:rPr lang="en-US" sz="4400" dirty="0">
                <a:hlinkClick r:id="rId5"/>
              </a:rPr>
              <a:t>https://developer.xamarin.com/guides/cross-platform/ci/tfs_walkthrough/</a:t>
            </a:r>
            <a:endParaRPr lang="en-US" sz="4400" dirty="0"/>
          </a:p>
          <a:p>
            <a:pPr algn="l"/>
            <a:endParaRPr lang="en-US" sz="4400" dirty="0"/>
          </a:p>
          <a:p>
            <a:pPr algn="l"/>
            <a:endParaRPr lang="en-US" sz="4400" dirty="0"/>
          </a:p>
          <a:p>
            <a:pPr algn="l"/>
            <a:endParaRPr lang="en-US" dirty="0"/>
          </a:p>
        </p:txBody>
      </p:sp>
    </p:spTree>
    <p:extLst>
      <p:ext uri="{BB962C8B-B14F-4D97-AF65-F5344CB8AC3E}">
        <p14:creationId xmlns:p14="http://schemas.microsoft.com/office/powerpoint/2010/main" val="3194417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Box 9"/>
          <p:cNvSpPr txBox="1"/>
          <p:nvPr/>
        </p:nvSpPr>
        <p:spPr>
          <a:xfrm>
            <a:off x="1377919" y="3978549"/>
            <a:ext cx="12101016" cy="1569660"/>
          </a:xfrm>
          <a:prstGeom prst="rect">
            <a:avLst/>
          </a:prstGeom>
          <a:noFill/>
        </p:spPr>
        <p:txBody>
          <a:bodyPr wrap="square" rtlCol="0">
            <a:spAutoFit/>
          </a:bodyPr>
          <a:lstStyle/>
          <a:p>
            <a:pPr algn="ctr"/>
            <a:r>
              <a:rPr lang="en-US" sz="9600" dirty="0">
                <a:solidFill>
                  <a:schemeClr val="bg1"/>
                </a:solidFill>
                <a:latin typeface="Segoe UI Semilight" charset="0"/>
                <a:ea typeface="Segoe UI Semilight" charset="0"/>
                <a:cs typeface="Segoe UI Semilight" charset="0"/>
              </a:rPr>
              <a:t>Jenkins Demo</a:t>
            </a:r>
          </a:p>
        </p:txBody>
      </p:sp>
      <p:pic>
        <p:nvPicPr>
          <p:cNvPr id="12" name="Picture 11"/>
          <p:cNvPicPr>
            <a:picLocks noChangeAspect="1"/>
          </p:cNvPicPr>
          <p:nvPr/>
        </p:nvPicPr>
        <p:blipFill>
          <a:blip r:embed="rId4">
            <a:biLevel thresh="50000"/>
          </a:blip>
          <a:stretch>
            <a:fillRect/>
          </a:stretch>
        </p:blipFill>
        <p:spPr>
          <a:xfrm>
            <a:off x="1377918" y="11896641"/>
            <a:ext cx="3746533" cy="854472"/>
          </a:xfrm>
          <a:prstGeom prst="rect">
            <a:avLst/>
          </a:prstGeom>
        </p:spPr>
      </p:pic>
      <p:pic>
        <p:nvPicPr>
          <p:cNvPr id="5" name="Picture 2" descr="https://www.microsoft.com/About/CorporateCitizenship/en-us/DownloadHandler.ashx?Id=07-03-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012" y="11283825"/>
            <a:ext cx="5651923" cy="20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881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Box 9"/>
          <p:cNvSpPr txBox="1"/>
          <p:nvPr/>
        </p:nvSpPr>
        <p:spPr>
          <a:xfrm>
            <a:off x="1377919" y="3978549"/>
            <a:ext cx="12101016" cy="3046988"/>
          </a:xfrm>
          <a:prstGeom prst="rect">
            <a:avLst/>
          </a:prstGeom>
          <a:noFill/>
        </p:spPr>
        <p:txBody>
          <a:bodyPr wrap="square" rtlCol="0">
            <a:spAutoFit/>
          </a:bodyPr>
          <a:lstStyle/>
          <a:p>
            <a:pPr algn="ctr"/>
            <a:r>
              <a:rPr lang="en-US" sz="9600" dirty="0">
                <a:solidFill>
                  <a:schemeClr val="bg1"/>
                </a:solidFill>
                <a:latin typeface="Segoe UI Semilight" charset="0"/>
                <a:ea typeface="Segoe UI Semilight" charset="0"/>
                <a:cs typeface="Segoe UI Semilight" charset="0"/>
              </a:rPr>
              <a:t>Visual Studio Team Services Demo</a:t>
            </a:r>
          </a:p>
        </p:txBody>
      </p:sp>
      <p:pic>
        <p:nvPicPr>
          <p:cNvPr id="12" name="Picture 11"/>
          <p:cNvPicPr>
            <a:picLocks noChangeAspect="1"/>
          </p:cNvPicPr>
          <p:nvPr/>
        </p:nvPicPr>
        <p:blipFill>
          <a:blip r:embed="rId4">
            <a:biLevel thresh="50000"/>
          </a:blip>
          <a:stretch>
            <a:fillRect/>
          </a:stretch>
        </p:blipFill>
        <p:spPr>
          <a:xfrm>
            <a:off x="1377918" y="11896641"/>
            <a:ext cx="3746533" cy="854472"/>
          </a:xfrm>
          <a:prstGeom prst="rect">
            <a:avLst/>
          </a:prstGeom>
        </p:spPr>
      </p:pic>
      <p:pic>
        <p:nvPicPr>
          <p:cNvPr id="5" name="Picture 2" descr="https://www.microsoft.com/About/CorporateCitizenship/en-us/DownloadHandler.ashx?Id=07-03-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012" y="11283825"/>
            <a:ext cx="5651923" cy="20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965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Box 9"/>
          <p:cNvSpPr txBox="1"/>
          <p:nvPr/>
        </p:nvSpPr>
        <p:spPr>
          <a:xfrm>
            <a:off x="1377919" y="3978549"/>
            <a:ext cx="12101016" cy="3046988"/>
          </a:xfrm>
          <a:prstGeom prst="rect">
            <a:avLst/>
          </a:prstGeom>
          <a:noFill/>
        </p:spPr>
        <p:txBody>
          <a:bodyPr wrap="square" rtlCol="0">
            <a:spAutoFit/>
          </a:bodyPr>
          <a:lstStyle/>
          <a:p>
            <a:pPr algn="ctr"/>
            <a:r>
              <a:rPr lang="en-US" sz="9600" dirty="0">
                <a:solidFill>
                  <a:schemeClr val="bg1"/>
                </a:solidFill>
                <a:latin typeface="Segoe UI Semilight" charset="0"/>
                <a:ea typeface="Segoe UI Semilight" charset="0"/>
                <a:cs typeface="Segoe UI Semilight" charset="0"/>
              </a:rPr>
              <a:t>Visual Studio Mobile Center Demo</a:t>
            </a:r>
          </a:p>
        </p:txBody>
      </p:sp>
      <p:pic>
        <p:nvPicPr>
          <p:cNvPr id="12" name="Picture 11"/>
          <p:cNvPicPr>
            <a:picLocks noChangeAspect="1"/>
          </p:cNvPicPr>
          <p:nvPr/>
        </p:nvPicPr>
        <p:blipFill>
          <a:blip r:embed="rId4">
            <a:biLevel thresh="50000"/>
          </a:blip>
          <a:stretch>
            <a:fillRect/>
          </a:stretch>
        </p:blipFill>
        <p:spPr>
          <a:xfrm>
            <a:off x="1377918" y="11896641"/>
            <a:ext cx="3746533" cy="854472"/>
          </a:xfrm>
          <a:prstGeom prst="rect">
            <a:avLst/>
          </a:prstGeom>
        </p:spPr>
      </p:pic>
      <p:pic>
        <p:nvPicPr>
          <p:cNvPr id="5" name="Picture 2" descr="https://www.microsoft.com/About/CorporateCitizenship/en-us/DownloadHandler.ashx?Id=07-03-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012" y="11283825"/>
            <a:ext cx="5651923" cy="20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792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61" name="Shape 61"/>
          <p:cNvSpPr txBox="1">
            <a:spLocks noGrp="1"/>
          </p:cNvSpPr>
          <p:nvPr>
            <p:ph type="title"/>
          </p:nvPr>
        </p:nvSpPr>
        <p:spPr>
          <a:xfrm>
            <a:off x="831200" y="1186733"/>
            <a:ext cx="22721700" cy="1527300"/>
          </a:xfrm>
          <a:prstGeom prst="rect">
            <a:avLst/>
          </a:prstGeom>
          <a:noFill/>
          <a:ln>
            <a:noFill/>
          </a:ln>
        </p:spPr>
        <p:txBody>
          <a:bodyPr lIns="243800" tIns="243800" rIns="243800" bIns="243800" anchor="t" anchorCtr="0">
            <a:noAutofit/>
          </a:bodyPr>
          <a:lstStyle/>
          <a:p>
            <a:pPr>
              <a:buSzPct val="25000"/>
            </a:pPr>
            <a:r>
              <a:rPr lang="en-US" sz="6600" b="0" i="0" u="none" strike="noStrike" cap="none" dirty="0">
                <a:solidFill>
                  <a:srgbClr val="18B4E2"/>
                </a:solidFill>
                <a:latin typeface="Quattrocento Sans"/>
                <a:ea typeface="Quattrocento Sans"/>
                <a:cs typeface="Quattrocento Sans"/>
                <a:sym typeface="Quattrocento Sans"/>
              </a:rPr>
              <a:t>What is Continuous Integration? </a:t>
            </a:r>
            <a:br>
              <a:rPr lang="en-US" sz="6600" b="0" i="0" u="none" strike="noStrike" cap="none" dirty="0">
                <a:solidFill>
                  <a:srgbClr val="18B4E2"/>
                </a:solidFill>
                <a:latin typeface="Quattrocento Sans"/>
                <a:ea typeface="Quattrocento Sans"/>
                <a:cs typeface="Quattrocento Sans"/>
                <a:sym typeface="Quattrocento Sans"/>
              </a:rPr>
            </a:br>
            <a:endParaRPr lang="en-US" sz="6600" b="0" i="0" u="none" strike="noStrike" cap="none" dirty="0">
              <a:solidFill>
                <a:srgbClr val="18B4E2"/>
              </a:solidFill>
              <a:latin typeface="Quattrocento Sans"/>
              <a:ea typeface="Quattrocento Sans"/>
              <a:cs typeface="Quattrocento Sans"/>
              <a:sym typeface="Quattrocento Sans"/>
            </a:endParaRPr>
          </a:p>
        </p:txBody>
      </p:sp>
      <p:sp>
        <p:nvSpPr>
          <p:cNvPr id="7" name="TextBox 6"/>
          <p:cNvSpPr txBox="1"/>
          <p:nvPr/>
        </p:nvSpPr>
        <p:spPr>
          <a:xfrm>
            <a:off x="2336817" y="4629496"/>
            <a:ext cx="19710466" cy="7663636"/>
          </a:xfrm>
          <a:prstGeom prst="rect">
            <a:avLst/>
          </a:prstGeom>
          <a:noFill/>
        </p:spPr>
        <p:txBody>
          <a:bodyPr wrap="square" rtlCol="0">
            <a:spAutoFit/>
          </a:bodyPr>
          <a:lstStyle/>
          <a:p>
            <a:r>
              <a:rPr lang="en-US" sz="4400" b="0" i="0" dirty="0">
                <a:solidFill>
                  <a:schemeClr val="tx1"/>
                </a:solidFill>
                <a:effectLst/>
                <a:latin typeface="+mj-lt"/>
                <a:cs typeface="Courier New" panose="02070309020205020404" pitchFamily="49" charset="0"/>
              </a:rPr>
              <a:t>A development practice where developers share code changes many times a day.   This is usually to a single source repository.    </a:t>
            </a:r>
          </a:p>
          <a:p>
            <a:endParaRPr lang="en-US" sz="4400" dirty="0">
              <a:solidFill>
                <a:schemeClr val="tx1"/>
              </a:solidFill>
              <a:latin typeface="+mj-lt"/>
              <a:cs typeface="Courier New" panose="02070309020205020404" pitchFamily="49" charset="0"/>
            </a:endParaRPr>
          </a:p>
          <a:p>
            <a:r>
              <a:rPr lang="en-US" sz="4400" b="0" i="0" dirty="0">
                <a:solidFill>
                  <a:schemeClr val="tx1"/>
                </a:solidFill>
                <a:effectLst/>
                <a:latin typeface="+mj-lt"/>
                <a:cs typeface="Courier New" panose="02070309020205020404" pitchFamily="49" charset="0"/>
              </a:rPr>
              <a:t>These changes are “continuously integrated” with other team members code.</a:t>
            </a:r>
          </a:p>
          <a:p>
            <a:endParaRPr lang="en-US" sz="4400" dirty="0">
              <a:solidFill>
                <a:schemeClr val="tx1"/>
              </a:solidFill>
              <a:latin typeface="+mj-lt"/>
              <a:cs typeface="Courier New" panose="02070309020205020404" pitchFamily="49" charset="0"/>
            </a:endParaRPr>
          </a:p>
          <a:p>
            <a:endParaRPr lang="en-US" sz="4400" dirty="0">
              <a:solidFill>
                <a:schemeClr val="tx1"/>
              </a:solidFill>
              <a:latin typeface="+mj-lt"/>
              <a:cs typeface="Courier New" panose="02070309020205020404" pitchFamily="49" charset="0"/>
            </a:endParaRPr>
          </a:p>
          <a:p>
            <a:endParaRPr lang="en-US" sz="4400" dirty="0">
              <a:solidFill>
                <a:schemeClr val="tx1"/>
              </a:solidFill>
              <a:latin typeface="+mj-lt"/>
              <a:cs typeface="Courier New" panose="02070309020205020404" pitchFamily="49" charset="0"/>
            </a:endParaRPr>
          </a:p>
          <a:p>
            <a:endParaRPr lang="en-US" sz="4400" dirty="0">
              <a:solidFill>
                <a:schemeClr val="tx1"/>
              </a:solidFill>
              <a:latin typeface="+mj-lt"/>
              <a:cs typeface="Courier New" panose="02070309020205020404" pitchFamily="49" charset="0"/>
            </a:endParaRPr>
          </a:p>
          <a:p>
            <a:endParaRPr lang="en-US" sz="4400" dirty="0">
              <a:solidFill>
                <a:schemeClr val="tx1"/>
              </a:solidFill>
              <a:latin typeface="+mj-lt"/>
              <a:cs typeface="Courier New" panose="02070309020205020404" pitchFamily="49" charset="0"/>
            </a:endParaRPr>
          </a:p>
          <a:p>
            <a:r>
              <a:rPr lang="en-US" sz="3200" b="1" i="0" dirty="0">
                <a:solidFill>
                  <a:srgbClr val="222222"/>
                </a:solidFill>
                <a:effectLst/>
                <a:latin typeface="arial" panose="020B0604020202020204" pitchFamily="34" charset="0"/>
              </a:rPr>
              <a:t>Continuous delivery</a:t>
            </a:r>
            <a:r>
              <a:rPr lang="en-US" sz="3200" b="0" i="0" dirty="0">
                <a:solidFill>
                  <a:srgbClr val="222222"/>
                </a:solidFill>
                <a:effectLst/>
                <a:latin typeface="arial" panose="020B0604020202020204" pitchFamily="34" charset="0"/>
              </a:rPr>
              <a:t>  is a software engineering approach in which teams produce software in short cycles, ensuring that the software can be reliably released at any time. It aims at building, testing, and releasing software faster and more frequently.</a:t>
            </a:r>
            <a:endParaRPr lang="en-US" sz="3200" dirty="0">
              <a:latin typeface="+mj-lt"/>
            </a:endParaRPr>
          </a:p>
        </p:txBody>
      </p:sp>
    </p:spTree>
    <p:extLst>
      <p:ext uri="{BB962C8B-B14F-4D97-AF65-F5344CB8AC3E}">
        <p14:creationId xmlns:p14="http://schemas.microsoft.com/office/powerpoint/2010/main" val="1498835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dirty="0"/>
              <a:t>Test Cloud Dashboard</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4" name="Picture 4"/>
          <p:cNvPicPr>
            <a:picLocks noChangeAspect="1"/>
          </p:cNvPicPr>
          <p:nvPr/>
        </p:nvPicPr>
        <p:blipFill>
          <a:blip r:embed="rId3"/>
          <a:stretch>
            <a:fillRect/>
          </a:stretch>
        </p:blipFill>
        <p:spPr>
          <a:xfrm>
            <a:off x="2661061" y="2453698"/>
            <a:ext cx="18755872" cy="10675357"/>
          </a:xfrm>
          <a:prstGeom prst="rect">
            <a:avLst/>
          </a:prstGeom>
        </p:spPr>
      </p:pic>
    </p:spTree>
    <p:extLst>
      <p:ext uri="{BB962C8B-B14F-4D97-AF65-F5344CB8AC3E}">
        <p14:creationId xmlns:p14="http://schemas.microsoft.com/office/powerpoint/2010/main" val="1309879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dirty="0"/>
              <a:t>Test Cloud Dashboard</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2" name="Picture 4"/>
          <p:cNvPicPr>
            <a:picLocks noChangeAspect="1"/>
          </p:cNvPicPr>
          <p:nvPr/>
        </p:nvPicPr>
        <p:blipFill>
          <a:blip r:embed="rId3"/>
          <a:stretch>
            <a:fillRect/>
          </a:stretch>
        </p:blipFill>
        <p:spPr>
          <a:xfrm>
            <a:off x="2085432" y="2714033"/>
            <a:ext cx="18757038" cy="10723940"/>
          </a:xfrm>
          <a:prstGeom prst="rect">
            <a:avLst/>
          </a:prstGeom>
        </p:spPr>
      </p:pic>
    </p:spTree>
    <p:extLst>
      <p:ext uri="{BB962C8B-B14F-4D97-AF65-F5344CB8AC3E}">
        <p14:creationId xmlns:p14="http://schemas.microsoft.com/office/powerpoint/2010/main" val="265754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6" name="Title 2"/>
          <p:cNvSpPr>
            <a:spLocks noGrp="1"/>
          </p:cNvSpPr>
          <p:nvPr>
            <p:ph type="title"/>
          </p:nvPr>
        </p:nvSpPr>
        <p:spPr>
          <a:xfrm>
            <a:off x="872056" y="1186733"/>
            <a:ext cx="22721700" cy="1527300"/>
          </a:xfrm>
        </p:spPr>
        <p:txBody>
          <a:bodyPr/>
          <a:lstStyle/>
          <a:p>
            <a:r>
              <a:rPr lang="en-US" sz="6600" dirty="0">
                <a:solidFill>
                  <a:srgbClr val="18B4E2"/>
                </a:solidFill>
                <a:latin typeface="Quattrocento Sans"/>
                <a:ea typeface="Quattrocento Sans"/>
                <a:cs typeface="Quattrocento Sans"/>
                <a:sym typeface="Quattrocento Sans"/>
              </a:rPr>
              <a:t>Supported Testing Frameworks</a:t>
            </a: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8" name="Picture 3"/>
          <p:cNvPicPr>
            <a:picLocks noChangeAspect="1"/>
          </p:cNvPicPr>
          <p:nvPr/>
        </p:nvPicPr>
        <p:blipFill>
          <a:blip r:embed="rId3"/>
          <a:stretch>
            <a:fillRect/>
          </a:stretch>
        </p:blipFill>
        <p:spPr>
          <a:xfrm>
            <a:off x="872056" y="2714033"/>
            <a:ext cx="16584540" cy="12264198"/>
          </a:xfrm>
          <a:prstGeom prst="rect">
            <a:avLst/>
          </a:prstGeom>
        </p:spPr>
      </p:pic>
      <p:sp>
        <p:nvSpPr>
          <p:cNvPr id="10" name="TextBox 9"/>
          <p:cNvSpPr txBox="1"/>
          <p:nvPr/>
        </p:nvSpPr>
        <p:spPr>
          <a:xfrm>
            <a:off x="17456596" y="6668072"/>
            <a:ext cx="6651951" cy="1323439"/>
          </a:xfrm>
          <a:prstGeom prst="rect">
            <a:avLst/>
          </a:prstGeom>
          <a:noFill/>
        </p:spPr>
        <p:txBody>
          <a:bodyPr wrap="square">
            <a:spAutoFit/>
          </a:bodyPr>
          <a:lstStyle/>
          <a:p>
            <a:r>
              <a:rPr lang="en-US" sz="4000"/>
              <a:t>https://developer.xamarin.com/guides/testcloud/uitest/</a:t>
            </a:r>
          </a:p>
        </p:txBody>
      </p:sp>
    </p:spTree>
    <p:extLst>
      <p:ext uri="{BB962C8B-B14F-4D97-AF65-F5344CB8AC3E}">
        <p14:creationId xmlns:p14="http://schemas.microsoft.com/office/powerpoint/2010/main" val="1415771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10" name="Title 2"/>
          <p:cNvSpPr>
            <a:spLocks noGrp="1"/>
          </p:cNvSpPr>
          <p:nvPr>
            <p:ph type="title"/>
          </p:nvPr>
        </p:nvSpPr>
        <p:spPr>
          <a:xfrm>
            <a:off x="872056" y="1186733"/>
            <a:ext cx="22721700" cy="1527300"/>
          </a:xfrm>
        </p:spPr>
        <p:txBody>
          <a:bodyPr/>
          <a:lstStyle/>
          <a:p>
            <a:r>
              <a:rPr lang="en-US" sz="6600" dirty="0">
                <a:solidFill>
                  <a:srgbClr val="18B4E2"/>
                </a:solidFill>
                <a:latin typeface="Quattrocento Sans"/>
                <a:ea typeface="Quattrocento Sans"/>
                <a:cs typeface="Quattrocento Sans"/>
                <a:sym typeface="Quattrocento Sans"/>
              </a:rPr>
              <a:t>Supported Testing Frameworks</a:t>
            </a: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12" name="Picture 4"/>
          <p:cNvPicPr>
            <a:picLocks noChangeAspect="1"/>
          </p:cNvPicPr>
          <p:nvPr/>
        </p:nvPicPr>
        <p:blipFill>
          <a:blip r:embed="rId3"/>
          <a:stretch>
            <a:fillRect/>
          </a:stretch>
        </p:blipFill>
        <p:spPr>
          <a:xfrm>
            <a:off x="872056" y="2714033"/>
            <a:ext cx="16493024" cy="10801826"/>
          </a:xfrm>
          <a:prstGeom prst="rect">
            <a:avLst/>
          </a:prstGeom>
        </p:spPr>
      </p:pic>
      <p:sp>
        <p:nvSpPr>
          <p:cNvPr id="14" name="TextBox 13"/>
          <p:cNvSpPr txBox="1"/>
          <p:nvPr/>
        </p:nvSpPr>
        <p:spPr>
          <a:xfrm>
            <a:off x="18181166" y="7086360"/>
            <a:ext cx="4060996" cy="707886"/>
          </a:xfrm>
          <a:prstGeom prst="rect">
            <a:avLst/>
          </a:prstGeom>
          <a:noFill/>
        </p:spPr>
        <p:txBody>
          <a:bodyPr wrap="square">
            <a:spAutoFit/>
          </a:bodyPr>
          <a:lstStyle/>
          <a:p>
            <a:r>
              <a:rPr lang="en-US" sz="4000"/>
              <a:t>http://calaba.sh/</a:t>
            </a:r>
          </a:p>
        </p:txBody>
      </p:sp>
    </p:spTree>
    <p:extLst>
      <p:ext uri="{BB962C8B-B14F-4D97-AF65-F5344CB8AC3E}">
        <p14:creationId xmlns:p14="http://schemas.microsoft.com/office/powerpoint/2010/main" val="1001005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3" name="Title 2"/>
          <p:cNvSpPr>
            <a:spLocks noGrp="1"/>
          </p:cNvSpPr>
          <p:nvPr>
            <p:ph type="title"/>
          </p:nvPr>
        </p:nvSpPr>
        <p:spPr>
          <a:xfrm>
            <a:off x="872056" y="1186733"/>
            <a:ext cx="22721700" cy="1527300"/>
          </a:xfrm>
        </p:spPr>
        <p:txBody>
          <a:bodyPr/>
          <a:lstStyle/>
          <a:p>
            <a:r>
              <a:rPr lang="en-US" sz="6600" dirty="0">
                <a:solidFill>
                  <a:srgbClr val="18B4E2"/>
                </a:solidFill>
                <a:latin typeface="Quattrocento Sans"/>
                <a:ea typeface="Quattrocento Sans"/>
                <a:cs typeface="Quattrocento Sans"/>
                <a:sym typeface="Quattrocento Sans"/>
              </a:rPr>
              <a:t>Supported Testing Frameworks</a:t>
            </a: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5" name="Picture 4"/>
          <p:cNvPicPr>
            <a:picLocks noChangeAspect="1"/>
          </p:cNvPicPr>
          <p:nvPr/>
        </p:nvPicPr>
        <p:blipFill>
          <a:blip r:embed="rId3"/>
          <a:stretch>
            <a:fillRect/>
          </a:stretch>
        </p:blipFill>
        <p:spPr>
          <a:xfrm>
            <a:off x="872056" y="2714033"/>
            <a:ext cx="16575980" cy="10822946"/>
          </a:xfrm>
          <a:prstGeom prst="rect">
            <a:avLst/>
          </a:prstGeom>
        </p:spPr>
      </p:pic>
      <p:sp>
        <p:nvSpPr>
          <p:cNvPr id="7" name="TextBox 6"/>
          <p:cNvSpPr txBox="1"/>
          <p:nvPr/>
        </p:nvSpPr>
        <p:spPr>
          <a:xfrm>
            <a:off x="18199187" y="7063677"/>
            <a:ext cx="5857874" cy="707886"/>
          </a:xfrm>
          <a:prstGeom prst="rect">
            <a:avLst/>
          </a:prstGeom>
          <a:noFill/>
        </p:spPr>
        <p:txBody>
          <a:bodyPr wrap="square">
            <a:spAutoFit/>
          </a:bodyPr>
          <a:lstStyle/>
          <a:p>
            <a:r>
              <a:rPr lang="en-US" sz="4000"/>
              <a:t>http://appium.io/</a:t>
            </a:r>
          </a:p>
        </p:txBody>
      </p:sp>
    </p:spTree>
    <p:extLst>
      <p:ext uri="{BB962C8B-B14F-4D97-AF65-F5344CB8AC3E}">
        <p14:creationId xmlns:p14="http://schemas.microsoft.com/office/powerpoint/2010/main" val="52853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Box 9"/>
          <p:cNvSpPr txBox="1"/>
          <p:nvPr/>
        </p:nvSpPr>
        <p:spPr>
          <a:xfrm>
            <a:off x="1377919" y="3978549"/>
            <a:ext cx="12101016" cy="3046988"/>
          </a:xfrm>
          <a:prstGeom prst="rect">
            <a:avLst/>
          </a:prstGeom>
          <a:noFill/>
        </p:spPr>
        <p:txBody>
          <a:bodyPr wrap="square" rtlCol="0">
            <a:spAutoFit/>
          </a:bodyPr>
          <a:lstStyle/>
          <a:p>
            <a:pPr algn="ctr"/>
            <a:r>
              <a:rPr lang="en-US" sz="9600" dirty="0" err="1">
                <a:solidFill>
                  <a:schemeClr val="bg1"/>
                </a:solidFill>
                <a:latin typeface="Segoe UI Semilight" charset="0"/>
                <a:ea typeface="Segoe UI Semilight" charset="0"/>
                <a:cs typeface="Segoe UI Semilight" charset="0"/>
              </a:rPr>
              <a:t>Xamarin</a:t>
            </a:r>
            <a:r>
              <a:rPr lang="en-US" sz="9600" dirty="0">
                <a:solidFill>
                  <a:schemeClr val="bg1"/>
                </a:solidFill>
                <a:latin typeface="Segoe UI Semilight" charset="0"/>
                <a:ea typeface="Segoe UI Semilight" charset="0"/>
                <a:cs typeface="Segoe UI Semilight" charset="0"/>
              </a:rPr>
              <a:t> Test Cloud Demo</a:t>
            </a:r>
          </a:p>
        </p:txBody>
      </p:sp>
      <p:pic>
        <p:nvPicPr>
          <p:cNvPr id="12" name="Picture 11"/>
          <p:cNvPicPr>
            <a:picLocks noChangeAspect="1"/>
          </p:cNvPicPr>
          <p:nvPr/>
        </p:nvPicPr>
        <p:blipFill>
          <a:blip r:embed="rId4">
            <a:biLevel thresh="50000"/>
          </a:blip>
          <a:stretch>
            <a:fillRect/>
          </a:stretch>
        </p:blipFill>
        <p:spPr>
          <a:xfrm>
            <a:off x="1377918" y="11896641"/>
            <a:ext cx="3746533" cy="854472"/>
          </a:xfrm>
          <a:prstGeom prst="rect">
            <a:avLst/>
          </a:prstGeom>
        </p:spPr>
      </p:pic>
      <p:pic>
        <p:nvPicPr>
          <p:cNvPr id="5" name="Picture 2" descr="https://www.microsoft.com/About/CorporateCitizenship/en-us/DownloadHandler.ashx?Id=07-03-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012" y="11283825"/>
            <a:ext cx="5651923" cy="208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730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10" name="TextBox 9"/>
          <p:cNvSpPr txBox="1"/>
          <p:nvPr/>
        </p:nvSpPr>
        <p:spPr>
          <a:xfrm>
            <a:off x="1377919" y="3978549"/>
            <a:ext cx="12101016" cy="1569660"/>
          </a:xfrm>
          <a:prstGeom prst="rect">
            <a:avLst/>
          </a:prstGeom>
          <a:noFill/>
        </p:spPr>
        <p:txBody>
          <a:bodyPr wrap="square" rtlCol="0">
            <a:spAutoFit/>
          </a:bodyPr>
          <a:lstStyle/>
          <a:p>
            <a:r>
              <a:rPr lang="en-US" sz="9600" dirty="0">
                <a:solidFill>
                  <a:schemeClr val="bg1"/>
                </a:solidFill>
                <a:latin typeface="Segoe UI Semilight" charset="0"/>
                <a:ea typeface="Segoe UI Semilight" charset="0"/>
                <a:cs typeface="Segoe UI Semilight" charset="0"/>
              </a:rPr>
              <a:t>Thank you!</a:t>
            </a:r>
          </a:p>
        </p:txBody>
      </p:sp>
      <p:pic>
        <p:nvPicPr>
          <p:cNvPr id="12" name="Picture 11"/>
          <p:cNvPicPr>
            <a:picLocks noChangeAspect="1"/>
          </p:cNvPicPr>
          <p:nvPr/>
        </p:nvPicPr>
        <p:blipFill>
          <a:blip r:embed="rId4">
            <a:biLevel thresh="50000"/>
          </a:blip>
          <a:stretch>
            <a:fillRect/>
          </a:stretch>
        </p:blipFill>
        <p:spPr>
          <a:xfrm>
            <a:off x="1377918" y="11896641"/>
            <a:ext cx="3746533" cy="854472"/>
          </a:xfrm>
          <a:prstGeom prst="rect">
            <a:avLst/>
          </a:prstGeom>
        </p:spPr>
      </p:pic>
      <p:pic>
        <p:nvPicPr>
          <p:cNvPr id="5" name="Picture 2" descr="https://www.microsoft.com/About/CorporateCitizenship/en-us/DownloadHandler.ashx?Id=07-03-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012" y="11283825"/>
            <a:ext cx="5651923" cy="20800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04631" y="9409019"/>
            <a:ext cx="12274303" cy="2062103"/>
          </a:xfrm>
          <a:prstGeom prst="rect">
            <a:avLst/>
          </a:prstGeom>
          <a:noFill/>
        </p:spPr>
        <p:txBody>
          <a:bodyPr wrap="square" rtlCol="0">
            <a:spAutoFit/>
          </a:bodyPr>
          <a:lstStyle/>
          <a:p>
            <a:pPr algn="l"/>
            <a:r>
              <a:rPr lang="en-US" sz="3200" dirty="0">
                <a:solidFill>
                  <a:schemeClr val="bg1">
                    <a:lumMod val="95000"/>
                  </a:schemeClr>
                </a:solidFill>
              </a:rPr>
              <a:t>Allan Pead - @</a:t>
            </a:r>
            <a:r>
              <a:rPr lang="en-US" sz="3200" dirty="0" err="1">
                <a:solidFill>
                  <a:schemeClr val="bg1">
                    <a:lumMod val="95000"/>
                  </a:schemeClr>
                </a:solidFill>
              </a:rPr>
              <a:t>adpead</a:t>
            </a:r>
            <a:endParaRPr lang="en-US" sz="3200" dirty="0">
              <a:solidFill>
                <a:schemeClr val="bg1">
                  <a:lumMod val="95000"/>
                </a:schemeClr>
              </a:solidFill>
            </a:endParaRPr>
          </a:p>
          <a:p>
            <a:pPr algn="l"/>
            <a:endParaRPr lang="en-US" sz="3200" dirty="0">
              <a:solidFill>
                <a:schemeClr val="bg1">
                  <a:lumMod val="95000"/>
                </a:schemeClr>
              </a:solidFill>
            </a:endParaRPr>
          </a:p>
          <a:p>
            <a:pPr algn="l"/>
            <a:r>
              <a:rPr lang="en-US" sz="3200" dirty="0">
                <a:solidFill>
                  <a:schemeClr val="bg1">
                    <a:lumMod val="95000"/>
                  </a:schemeClr>
                </a:solidFill>
              </a:rPr>
              <a:t>Xamarin Insider, Xamarin Premier Consultant Partner (AD Software Systems)</a:t>
            </a:r>
          </a:p>
        </p:txBody>
      </p:sp>
    </p:spTree>
    <p:extLst>
      <p:ext uri="{BB962C8B-B14F-4D97-AF65-F5344CB8AC3E}">
        <p14:creationId xmlns:p14="http://schemas.microsoft.com/office/powerpoint/2010/main" val="3284060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61" name="Shape 61"/>
          <p:cNvSpPr txBox="1">
            <a:spLocks noGrp="1"/>
          </p:cNvSpPr>
          <p:nvPr>
            <p:ph type="title"/>
          </p:nvPr>
        </p:nvSpPr>
        <p:spPr>
          <a:xfrm>
            <a:off x="831200" y="1186733"/>
            <a:ext cx="22721700" cy="1527300"/>
          </a:xfrm>
          <a:prstGeom prst="rect">
            <a:avLst/>
          </a:prstGeom>
          <a:noFill/>
          <a:ln>
            <a:noFill/>
          </a:ln>
        </p:spPr>
        <p:txBody>
          <a:bodyPr lIns="243800" tIns="243800" rIns="243800" bIns="243800" anchor="t" anchorCtr="0">
            <a:noAutofit/>
          </a:bodyPr>
          <a:lstStyle/>
          <a:p>
            <a:pPr>
              <a:buSzPct val="25000"/>
            </a:pPr>
            <a:r>
              <a:rPr lang="en-US" sz="6600" b="0" i="0" u="none" strike="noStrike" cap="none" dirty="0">
                <a:solidFill>
                  <a:srgbClr val="18B4E2"/>
                </a:solidFill>
                <a:latin typeface="Quattrocento Sans"/>
                <a:ea typeface="Quattrocento Sans"/>
                <a:cs typeface="Quattrocento Sans"/>
                <a:sym typeface="Quattrocento Sans"/>
              </a:rPr>
              <a:t>Why Continuous Integration? </a:t>
            </a:r>
            <a:br>
              <a:rPr lang="en-US" sz="6600" b="0" i="0" u="none" strike="noStrike" cap="none" dirty="0">
                <a:solidFill>
                  <a:srgbClr val="18B4E2"/>
                </a:solidFill>
                <a:latin typeface="Quattrocento Sans"/>
                <a:ea typeface="Quattrocento Sans"/>
                <a:cs typeface="Quattrocento Sans"/>
                <a:sym typeface="Quattrocento Sans"/>
              </a:rPr>
            </a:br>
            <a:endParaRPr lang="en-US" sz="6600" b="0" i="0" u="none" strike="noStrike" cap="none" dirty="0">
              <a:solidFill>
                <a:srgbClr val="18B4E2"/>
              </a:solidFill>
              <a:latin typeface="Quattrocento Sans"/>
              <a:ea typeface="Quattrocento Sans"/>
              <a:cs typeface="Quattrocento Sans"/>
              <a:sym typeface="Quattrocento Sans"/>
            </a:endParaRPr>
          </a:p>
        </p:txBody>
      </p:sp>
      <p:sp>
        <p:nvSpPr>
          <p:cNvPr id="7" name="TextBox 6"/>
          <p:cNvSpPr txBox="1"/>
          <p:nvPr/>
        </p:nvSpPr>
        <p:spPr>
          <a:xfrm>
            <a:off x="2336817" y="3597621"/>
            <a:ext cx="19710466" cy="8894743"/>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chemeClr val="tx1"/>
                </a:solidFill>
                <a:latin typeface="+mj-lt"/>
                <a:cs typeface="Courier New" panose="02070309020205020404" pitchFamily="49" charset="0"/>
              </a:rPr>
              <a:t>Helps prevent “IT WORKS ON MY PC!”</a:t>
            </a:r>
            <a:endParaRPr lang="en-US" sz="4400" b="0" i="0" dirty="0">
              <a:solidFill>
                <a:schemeClr val="tx1"/>
              </a:solidFill>
              <a:effectLst/>
              <a:latin typeface="+mj-lt"/>
              <a:cs typeface="Courier New" panose="02070309020205020404" pitchFamily="49" charset="0"/>
            </a:endParaRPr>
          </a:p>
          <a:p>
            <a:pPr marL="571500" indent="-571500">
              <a:buFont typeface="Arial" panose="020B0604020202020204" pitchFamily="34" charset="0"/>
              <a:buChar char="•"/>
            </a:pPr>
            <a:endParaRPr lang="en-US" sz="4400" dirty="0">
              <a:solidFill>
                <a:schemeClr val="tx1"/>
              </a:solidFill>
              <a:latin typeface="+mj-lt"/>
              <a:cs typeface="Courier New" panose="02070309020205020404" pitchFamily="49" charset="0"/>
            </a:endParaRPr>
          </a:p>
          <a:p>
            <a:pPr marL="571500" indent="-571500">
              <a:buFont typeface="Arial" panose="020B0604020202020204" pitchFamily="34" charset="0"/>
              <a:buChar char="•"/>
            </a:pPr>
            <a:r>
              <a:rPr lang="en-US" sz="4400" b="0" i="0" dirty="0">
                <a:solidFill>
                  <a:schemeClr val="tx1"/>
                </a:solidFill>
                <a:effectLst/>
                <a:latin typeface="+mj-lt"/>
                <a:cs typeface="Courier New" panose="02070309020205020404" pitchFamily="49" charset="0"/>
              </a:rPr>
              <a:t>Fix problems sooner rather than later</a:t>
            </a:r>
          </a:p>
          <a:p>
            <a:pPr marL="571500" indent="-571500">
              <a:buFont typeface="Arial" panose="020B0604020202020204" pitchFamily="34" charset="0"/>
              <a:buChar char="•"/>
            </a:pPr>
            <a:endParaRPr lang="en-US" sz="4400" dirty="0">
              <a:solidFill>
                <a:schemeClr val="tx1"/>
              </a:solidFill>
              <a:latin typeface="+mj-lt"/>
              <a:cs typeface="Courier New" panose="02070309020205020404" pitchFamily="49" charset="0"/>
            </a:endParaRPr>
          </a:p>
          <a:p>
            <a:pPr marL="571500" indent="-571500">
              <a:buFont typeface="Arial" panose="020B0604020202020204" pitchFamily="34" charset="0"/>
              <a:buChar char="•"/>
            </a:pPr>
            <a:r>
              <a:rPr lang="en-US" sz="4400" b="0" i="0" dirty="0">
                <a:solidFill>
                  <a:schemeClr val="tx1"/>
                </a:solidFill>
                <a:effectLst/>
                <a:latin typeface="+mj-lt"/>
                <a:cs typeface="Courier New" panose="02070309020205020404" pitchFamily="49" charset="0"/>
              </a:rPr>
              <a:t>Reduce risk by reducing the time </a:t>
            </a:r>
            <a:r>
              <a:rPr lang="en-US" sz="4400" b="0" i="0" dirty="0" err="1">
                <a:solidFill>
                  <a:schemeClr val="tx1"/>
                </a:solidFill>
                <a:effectLst/>
                <a:latin typeface="+mj-lt"/>
                <a:cs typeface="Courier New" panose="02070309020205020404" pitchFamily="49" charset="0"/>
              </a:rPr>
              <a:t>inbetween</a:t>
            </a:r>
            <a:r>
              <a:rPr lang="en-US" sz="4400" b="0" i="0" dirty="0">
                <a:solidFill>
                  <a:schemeClr val="tx1"/>
                </a:solidFill>
                <a:effectLst/>
                <a:latin typeface="+mj-lt"/>
                <a:cs typeface="Courier New" panose="02070309020205020404" pitchFamily="49" charset="0"/>
              </a:rPr>
              <a:t> integration of </a:t>
            </a:r>
          </a:p>
          <a:p>
            <a:pPr lvl="1"/>
            <a:r>
              <a:rPr lang="en-US" sz="4400" b="0" i="0" dirty="0">
                <a:solidFill>
                  <a:schemeClr val="tx1"/>
                </a:solidFill>
                <a:effectLst/>
                <a:latin typeface="+mj-lt"/>
                <a:cs typeface="Courier New" panose="02070309020205020404" pitchFamily="49" charset="0"/>
              </a:rPr>
              <a:t>code changes with others</a:t>
            </a:r>
          </a:p>
          <a:p>
            <a:pPr marL="571500" indent="-571500">
              <a:buFont typeface="Arial" panose="020B0604020202020204" pitchFamily="34" charset="0"/>
              <a:buChar char="•"/>
            </a:pPr>
            <a:endParaRPr lang="en-US" sz="4400" dirty="0">
              <a:solidFill>
                <a:schemeClr val="tx1"/>
              </a:solidFill>
              <a:latin typeface="+mj-lt"/>
              <a:cs typeface="Courier New" panose="02070309020205020404" pitchFamily="49" charset="0"/>
            </a:endParaRPr>
          </a:p>
          <a:p>
            <a:pPr marL="571500" indent="-571500">
              <a:buFont typeface="Arial" panose="020B0604020202020204" pitchFamily="34" charset="0"/>
              <a:buChar char="•"/>
            </a:pPr>
            <a:endParaRPr lang="en-US" sz="4400" dirty="0">
              <a:solidFill>
                <a:schemeClr val="tx1"/>
              </a:solidFill>
              <a:latin typeface="+mj-lt"/>
              <a:cs typeface="Courier New" panose="02070309020205020404" pitchFamily="49" charset="0"/>
            </a:endParaRPr>
          </a:p>
          <a:p>
            <a:pPr marL="571500" indent="-571500">
              <a:buFont typeface="Arial" panose="020B0604020202020204" pitchFamily="34" charset="0"/>
              <a:buChar char="•"/>
            </a:pPr>
            <a:r>
              <a:rPr lang="en-US" sz="4400" dirty="0">
                <a:solidFill>
                  <a:schemeClr val="tx1"/>
                </a:solidFill>
                <a:latin typeface="+mj-lt"/>
                <a:cs typeface="Courier New" panose="02070309020205020404" pitchFamily="49" charset="0"/>
              </a:rPr>
              <a:t>Produce code instead of fix complex integration problems</a:t>
            </a:r>
          </a:p>
          <a:p>
            <a:pPr marL="571500" indent="-571500">
              <a:buFont typeface="Arial" panose="020B0604020202020204" pitchFamily="34" charset="0"/>
              <a:buChar char="•"/>
            </a:pPr>
            <a:endParaRPr lang="en-US" sz="4400" b="0" i="0" dirty="0">
              <a:solidFill>
                <a:schemeClr val="tx1"/>
              </a:solidFill>
              <a:effectLst/>
              <a:latin typeface="+mj-lt"/>
              <a:cs typeface="Courier New" panose="02070309020205020404" pitchFamily="49" charset="0"/>
            </a:endParaRPr>
          </a:p>
          <a:p>
            <a:pPr marL="571500" indent="-571500">
              <a:buFont typeface="Arial" panose="020B0604020202020204" pitchFamily="34" charset="0"/>
              <a:buChar char="•"/>
            </a:pPr>
            <a:r>
              <a:rPr lang="en-US" sz="4400" dirty="0">
                <a:solidFill>
                  <a:schemeClr val="tx1"/>
                </a:solidFill>
                <a:latin typeface="+mj-lt"/>
                <a:cs typeface="Courier New" panose="02070309020205020404" pitchFamily="49" charset="0"/>
              </a:rPr>
              <a:t>Visibility improves communication between distributed teams</a:t>
            </a:r>
            <a:endParaRPr lang="en-US" sz="4400" b="0" i="0" dirty="0">
              <a:solidFill>
                <a:schemeClr val="tx1"/>
              </a:solidFill>
              <a:effectLst/>
              <a:latin typeface="+mj-lt"/>
              <a:cs typeface="Courier New" panose="02070309020205020404" pitchFamily="49" charset="0"/>
            </a:endParaRPr>
          </a:p>
          <a:p>
            <a:endParaRPr lang="en-US" sz="4400" dirty="0">
              <a:solidFill>
                <a:schemeClr val="tx1"/>
              </a:solidFill>
              <a:latin typeface="Courier New" panose="02070309020205020404" pitchFamily="49" charset="0"/>
              <a:cs typeface="Courier New" panose="02070309020205020404" pitchFamily="49" charset="0"/>
            </a:endParaRPr>
          </a:p>
          <a:p>
            <a:endParaRPr lang="en-US" sz="4400" dirty="0"/>
          </a:p>
        </p:txBody>
      </p:sp>
    </p:spTree>
    <p:extLst>
      <p:ext uri="{BB962C8B-B14F-4D97-AF65-F5344CB8AC3E}">
        <p14:creationId xmlns:p14="http://schemas.microsoft.com/office/powerpoint/2010/main" val="334382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61" name="Shape 61"/>
          <p:cNvSpPr txBox="1">
            <a:spLocks noGrp="1"/>
          </p:cNvSpPr>
          <p:nvPr>
            <p:ph type="title"/>
          </p:nvPr>
        </p:nvSpPr>
        <p:spPr>
          <a:xfrm>
            <a:off x="831200" y="1186733"/>
            <a:ext cx="22721700" cy="1527300"/>
          </a:xfrm>
          <a:prstGeom prst="rect">
            <a:avLst/>
          </a:prstGeom>
          <a:noFill/>
          <a:ln>
            <a:noFill/>
          </a:ln>
        </p:spPr>
        <p:txBody>
          <a:bodyPr lIns="243800" tIns="243800" rIns="243800" bIns="243800" anchor="t" anchorCtr="0">
            <a:noAutofit/>
          </a:bodyPr>
          <a:lstStyle/>
          <a:p>
            <a:pPr>
              <a:buSzPct val="25000"/>
            </a:pPr>
            <a:r>
              <a:rPr lang="en-US" sz="6600" b="0" i="0" u="none" strike="noStrike" cap="none" dirty="0">
                <a:solidFill>
                  <a:srgbClr val="18B4E2"/>
                </a:solidFill>
                <a:latin typeface="Quattrocento Sans"/>
                <a:ea typeface="Quattrocento Sans"/>
                <a:cs typeface="Quattrocento Sans"/>
                <a:sym typeface="Quattrocento Sans"/>
              </a:rPr>
              <a:t>How? </a:t>
            </a:r>
            <a:br>
              <a:rPr lang="en-US" sz="6600" b="0" i="0" u="none" strike="noStrike" cap="none" dirty="0">
                <a:solidFill>
                  <a:srgbClr val="18B4E2"/>
                </a:solidFill>
                <a:latin typeface="Quattrocento Sans"/>
                <a:ea typeface="Quattrocento Sans"/>
                <a:cs typeface="Quattrocento Sans"/>
                <a:sym typeface="Quattrocento Sans"/>
              </a:rPr>
            </a:br>
            <a:endParaRPr lang="en-US" sz="6600" b="0" i="0" u="none" strike="noStrike" cap="none" dirty="0">
              <a:solidFill>
                <a:srgbClr val="18B4E2"/>
              </a:solidFill>
              <a:latin typeface="Quattrocento Sans"/>
              <a:ea typeface="Quattrocento Sans"/>
              <a:cs typeface="Quattrocento Sans"/>
              <a:sym typeface="Quattrocento Sans"/>
            </a:endParaRPr>
          </a:p>
        </p:txBody>
      </p:sp>
      <p:sp>
        <p:nvSpPr>
          <p:cNvPr id="7" name="TextBox 6"/>
          <p:cNvSpPr txBox="1"/>
          <p:nvPr/>
        </p:nvSpPr>
        <p:spPr>
          <a:xfrm>
            <a:off x="2336817" y="3597621"/>
            <a:ext cx="19710466" cy="9571851"/>
          </a:xfrm>
          <a:prstGeom prst="rect">
            <a:avLst/>
          </a:prstGeom>
          <a:noFill/>
        </p:spPr>
        <p:txBody>
          <a:bodyPr wrap="square" rtlCol="0">
            <a:spAutoFit/>
          </a:bodyPr>
          <a:lstStyle/>
          <a:p>
            <a:pPr marL="571500" indent="-571500">
              <a:buFont typeface="Arial" panose="020B0604020202020204" pitchFamily="34" charset="0"/>
              <a:buChar char="•"/>
            </a:pPr>
            <a:r>
              <a:rPr lang="en-US" sz="4400" dirty="0">
                <a:solidFill>
                  <a:schemeClr val="tx1"/>
                </a:solidFill>
                <a:latin typeface="+mj-lt"/>
                <a:cs typeface="Courier New" panose="02070309020205020404" pitchFamily="49" charset="0"/>
              </a:rPr>
              <a:t>Continuous Integration Server monitors source repository and checks out the code to a local work area</a:t>
            </a:r>
          </a:p>
          <a:p>
            <a:pPr marL="571500" indent="-571500">
              <a:buFont typeface="Arial" panose="020B0604020202020204" pitchFamily="34" charset="0"/>
              <a:buChar char="•"/>
            </a:pPr>
            <a:endParaRPr lang="en-US" sz="4400" dirty="0">
              <a:solidFill>
                <a:schemeClr val="tx1"/>
              </a:solidFill>
              <a:latin typeface="+mj-lt"/>
              <a:cs typeface="Courier New" panose="02070309020205020404" pitchFamily="49" charset="0"/>
            </a:endParaRPr>
          </a:p>
          <a:p>
            <a:pPr marL="571500" indent="-571500">
              <a:buFont typeface="Arial" panose="020B0604020202020204" pitchFamily="34" charset="0"/>
              <a:buChar char="•"/>
            </a:pPr>
            <a:r>
              <a:rPr lang="en-US" sz="4400" dirty="0">
                <a:solidFill>
                  <a:schemeClr val="tx1"/>
                </a:solidFill>
                <a:latin typeface="+mj-lt"/>
                <a:cs typeface="Courier New" panose="02070309020205020404" pitchFamily="49" charset="0"/>
              </a:rPr>
              <a:t>The code is automatically built</a:t>
            </a:r>
          </a:p>
          <a:p>
            <a:pPr marL="571500" indent="-571500">
              <a:buFont typeface="Arial" panose="020B0604020202020204" pitchFamily="34" charset="0"/>
              <a:buChar char="•"/>
            </a:pPr>
            <a:endParaRPr lang="en-US" sz="4400" dirty="0">
              <a:solidFill>
                <a:schemeClr val="tx1"/>
              </a:solidFill>
              <a:latin typeface="+mj-lt"/>
              <a:cs typeface="Courier New" panose="02070309020205020404" pitchFamily="49" charset="0"/>
            </a:endParaRPr>
          </a:p>
          <a:p>
            <a:pPr marL="571500" indent="-571500">
              <a:buFont typeface="Arial" panose="020B0604020202020204" pitchFamily="34" charset="0"/>
              <a:buChar char="•"/>
            </a:pPr>
            <a:r>
              <a:rPr lang="en-US" sz="4400" dirty="0">
                <a:solidFill>
                  <a:schemeClr val="tx1"/>
                </a:solidFill>
                <a:latin typeface="+mj-lt"/>
                <a:cs typeface="Courier New" panose="02070309020205020404" pitchFamily="49" charset="0"/>
              </a:rPr>
              <a:t>Unit tests and / or integration tests are run</a:t>
            </a:r>
          </a:p>
          <a:p>
            <a:pPr marL="571500" indent="-571500">
              <a:buFont typeface="Arial" panose="020B0604020202020204" pitchFamily="34" charset="0"/>
              <a:buChar char="•"/>
            </a:pPr>
            <a:endParaRPr lang="en-US" sz="4400" dirty="0">
              <a:solidFill>
                <a:schemeClr val="tx1"/>
              </a:solidFill>
              <a:latin typeface="+mj-lt"/>
              <a:cs typeface="Courier New" panose="02070309020205020404" pitchFamily="49" charset="0"/>
            </a:endParaRPr>
          </a:p>
          <a:p>
            <a:pPr marL="571500" indent="-571500">
              <a:buFont typeface="Arial" panose="020B0604020202020204" pitchFamily="34" charset="0"/>
              <a:buChar char="•"/>
            </a:pPr>
            <a:r>
              <a:rPr lang="en-US" sz="4400" dirty="0">
                <a:solidFill>
                  <a:schemeClr val="tx1"/>
                </a:solidFill>
                <a:latin typeface="+mj-lt"/>
                <a:cs typeface="Courier New" panose="02070309020205020404" pitchFamily="49" charset="0"/>
              </a:rPr>
              <a:t>The fully tested build is deployed for further testing</a:t>
            </a:r>
          </a:p>
          <a:p>
            <a:pPr marL="571500" indent="-571500">
              <a:buFont typeface="Arial" panose="020B0604020202020204" pitchFamily="34" charset="0"/>
              <a:buChar char="•"/>
            </a:pPr>
            <a:endParaRPr lang="en-US" sz="4400" dirty="0">
              <a:solidFill>
                <a:schemeClr val="tx1"/>
              </a:solidFill>
              <a:latin typeface="+mj-lt"/>
              <a:cs typeface="Courier New" panose="02070309020205020404" pitchFamily="49" charset="0"/>
            </a:endParaRPr>
          </a:p>
          <a:p>
            <a:pPr marL="571500" indent="-571500">
              <a:buFont typeface="Arial" panose="020B0604020202020204" pitchFamily="34" charset="0"/>
              <a:buChar char="•"/>
            </a:pPr>
            <a:r>
              <a:rPr lang="en-US" sz="4400" dirty="0">
                <a:solidFill>
                  <a:schemeClr val="tx1"/>
                </a:solidFill>
                <a:latin typeface="+mj-lt"/>
                <a:cs typeface="Courier New" panose="02070309020205020404" pitchFamily="49" charset="0"/>
              </a:rPr>
              <a:t>Teams informed (eg email)</a:t>
            </a:r>
          </a:p>
          <a:p>
            <a:pPr marL="571500" indent="-571500">
              <a:buFont typeface="Arial" panose="020B0604020202020204" pitchFamily="34" charset="0"/>
              <a:buChar char="•"/>
            </a:pPr>
            <a:endParaRPr lang="en-US" sz="4400" b="0" i="0" dirty="0">
              <a:solidFill>
                <a:schemeClr val="tx1"/>
              </a:solidFill>
              <a:effectLst/>
              <a:latin typeface="Courier New" panose="02070309020205020404" pitchFamily="49" charset="0"/>
              <a:cs typeface="Courier New" panose="02070309020205020404" pitchFamily="49" charset="0"/>
            </a:endParaRPr>
          </a:p>
          <a:p>
            <a:endParaRPr lang="en-US" sz="4400" b="0" i="0" dirty="0">
              <a:solidFill>
                <a:schemeClr val="tx1"/>
              </a:solidFill>
              <a:effectLst/>
              <a:latin typeface="Courier New" panose="02070309020205020404" pitchFamily="49" charset="0"/>
              <a:cs typeface="Courier New" panose="02070309020205020404" pitchFamily="49" charset="0"/>
            </a:endParaRPr>
          </a:p>
          <a:p>
            <a:endParaRPr lang="en-US" sz="4400" dirty="0">
              <a:solidFill>
                <a:schemeClr val="tx1"/>
              </a:solidFill>
              <a:latin typeface="Courier New" panose="02070309020205020404" pitchFamily="49" charset="0"/>
              <a:cs typeface="Courier New" panose="02070309020205020404" pitchFamily="49" charset="0"/>
            </a:endParaRPr>
          </a:p>
          <a:p>
            <a:endParaRPr lang="en-US" sz="4400" dirty="0"/>
          </a:p>
        </p:txBody>
      </p:sp>
    </p:spTree>
    <p:extLst>
      <p:ext uri="{BB962C8B-B14F-4D97-AF65-F5344CB8AC3E}">
        <p14:creationId xmlns:p14="http://schemas.microsoft.com/office/powerpoint/2010/main" val="2256535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sz="6600" dirty="0">
                <a:solidFill>
                  <a:srgbClr val="18B4E2"/>
                </a:solidFill>
                <a:latin typeface="Quattrocento Sans"/>
                <a:ea typeface="Quattrocento Sans"/>
                <a:cs typeface="Quattrocento Sans"/>
                <a:sym typeface="Quattrocento Sans"/>
              </a:rPr>
              <a:t>MS Build / </a:t>
            </a:r>
            <a:r>
              <a:rPr lang="en-US" sz="6600" dirty="0" err="1">
                <a:solidFill>
                  <a:srgbClr val="18B4E2"/>
                </a:solidFill>
                <a:latin typeface="Quattrocento Sans"/>
                <a:ea typeface="Quattrocento Sans"/>
                <a:cs typeface="Quattrocento Sans"/>
                <a:sym typeface="Quattrocento Sans"/>
              </a:rPr>
              <a:t>xbuild</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sp>
        <p:nvSpPr>
          <p:cNvPr id="2" name="TextBox 1"/>
          <p:cNvSpPr txBox="1"/>
          <p:nvPr/>
        </p:nvSpPr>
        <p:spPr>
          <a:xfrm>
            <a:off x="1203075" y="5135252"/>
            <a:ext cx="21445257" cy="4832092"/>
          </a:xfrm>
          <a:prstGeom prst="rect">
            <a:avLst/>
          </a:prstGeom>
          <a:noFill/>
        </p:spPr>
        <p:txBody>
          <a:bodyPr wrap="square" rtlCol="0">
            <a:spAutoFit/>
          </a:bodyPr>
          <a:lstStyle/>
          <a:p>
            <a:pPr marL="571500" indent="-571500" algn="l">
              <a:buFont typeface="Arial" panose="020B0604020202020204" pitchFamily="34" charset="0"/>
              <a:buChar char="•"/>
            </a:pPr>
            <a:r>
              <a:rPr lang="en-US" sz="4400" dirty="0"/>
              <a:t>Microsoft’s build engine, used primarily for .NET applications.  </a:t>
            </a:r>
          </a:p>
          <a:p>
            <a:pPr marL="571500" indent="-571500" algn="l">
              <a:buFont typeface="Arial" panose="020B0604020202020204" pitchFamily="34" charset="0"/>
              <a:buChar char="•"/>
            </a:pPr>
            <a:endParaRPr lang="en-US" sz="4400" dirty="0"/>
          </a:p>
          <a:p>
            <a:pPr marL="571500" indent="-571500" algn="l">
              <a:buFont typeface="Arial" panose="020B0604020202020204" pitchFamily="34" charset="0"/>
              <a:buChar char="•"/>
            </a:pPr>
            <a:r>
              <a:rPr lang="en-US" sz="4400" dirty="0" err="1"/>
              <a:t>Xbuild</a:t>
            </a:r>
            <a:r>
              <a:rPr lang="en-US" sz="4400" dirty="0"/>
              <a:t> is Mono’s build engine  (Phased out in </a:t>
            </a:r>
            <a:r>
              <a:rPr lang="en-US" sz="4400" dirty="0" err="1"/>
              <a:t>favour</a:t>
            </a:r>
            <a:r>
              <a:rPr lang="en-US" sz="4400" dirty="0"/>
              <a:t> of OSS MS Build)</a:t>
            </a:r>
          </a:p>
          <a:p>
            <a:pPr algn="l"/>
            <a:endParaRPr lang="en-US" sz="4400" dirty="0"/>
          </a:p>
          <a:p>
            <a:pPr algn="l"/>
            <a:endParaRPr lang="en-US" sz="4400" dirty="0"/>
          </a:p>
          <a:p>
            <a:pPr algn="l"/>
            <a:endParaRPr lang="en-US" sz="4400" dirty="0"/>
          </a:p>
          <a:p>
            <a:pPr algn="l"/>
            <a:endParaRPr lang="en-US" sz="4400" dirty="0"/>
          </a:p>
        </p:txBody>
      </p:sp>
    </p:spTree>
    <p:extLst>
      <p:ext uri="{BB962C8B-B14F-4D97-AF65-F5344CB8AC3E}">
        <p14:creationId xmlns:p14="http://schemas.microsoft.com/office/powerpoint/2010/main" val="250437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sz="6600" dirty="0">
                <a:solidFill>
                  <a:srgbClr val="18B4E2"/>
                </a:solidFill>
                <a:latin typeface="Quattrocento Sans"/>
                <a:ea typeface="Quattrocento Sans"/>
                <a:cs typeface="Quattrocento Sans"/>
                <a:sym typeface="Quattrocento Sans"/>
              </a:rPr>
              <a:t>MS Build Fundamentals</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sp>
        <p:nvSpPr>
          <p:cNvPr id="2" name="TextBox 1"/>
          <p:cNvSpPr txBox="1"/>
          <p:nvPr/>
        </p:nvSpPr>
        <p:spPr>
          <a:xfrm>
            <a:off x="1706563" y="2849050"/>
            <a:ext cx="20849165" cy="10248960"/>
          </a:xfrm>
          <a:prstGeom prst="rect">
            <a:avLst/>
          </a:prstGeom>
          <a:noFill/>
        </p:spPr>
        <p:txBody>
          <a:bodyPr wrap="square" rtlCol="0">
            <a:spAutoFit/>
          </a:bodyPr>
          <a:lstStyle/>
          <a:p>
            <a:pPr algn="l"/>
            <a:r>
              <a:rPr lang="en-US" sz="4400" b="1" dirty="0"/>
              <a:t>Properties</a:t>
            </a:r>
          </a:p>
          <a:p>
            <a:pPr lvl="5"/>
            <a:endParaRPr lang="en-US" sz="4400" dirty="0"/>
          </a:p>
          <a:p>
            <a:pPr lvl="5"/>
            <a:r>
              <a:rPr lang="en-US" sz="4400" dirty="0"/>
              <a:t>Set of configuration items</a:t>
            </a:r>
          </a:p>
          <a:p>
            <a:pPr marL="571500" indent="-571500" algn="l">
              <a:buFont typeface="Arial" panose="020B0604020202020204" pitchFamily="34" charset="0"/>
              <a:buChar char="•"/>
            </a:pPr>
            <a:endParaRPr lang="en-US" sz="4400" dirty="0"/>
          </a:p>
          <a:p>
            <a:pPr algn="l"/>
            <a:r>
              <a:rPr lang="en-US" sz="4400" b="1" dirty="0"/>
              <a:t>Items</a:t>
            </a:r>
          </a:p>
          <a:p>
            <a:pPr algn="l"/>
            <a:endParaRPr lang="en-US" sz="4400" dirty="0"/>
          </a:p>
          <a:p>
            <a:pPr algn="l"/>
            <a:r>
              <a:rPr lang="en-US" sz="4400" dirty="0"/>
              <a:t>List of defined items (Mostly files)</a:t>
            </a:r>
          </a:p>
          <a:p>
            <a:pPr algn="l"/>
            <a:endParaRPr lang="en-US" sz="4400" dirty="0"/>
          </a:p>
          <a:p>
            <a:pPr algn="l"/>
            <a:r>
              <a:rPr lang="en-US" sz="4400" b="1" dirty="0"/>
              <a:t>Target</a:t>
            </a:r>
          </a:p>
          <a:p>
            <a:pPr algn="l"/>
            <a:endParaRPr lang="en-US" sz="4400" b="1" dirty="0"/>
          </a:p>
          <a:p>
            <a:pPr algn="l"/>
            <a:r>
              <a:rPr lang="en-US" sz="4400" dirty="0"/>
              <a:t>Task or set of tasks</a:t>
            </a:r>
          </a:p>
          <a:p>
            <a:pPr algn="l"/>
            <a:endParaRPr lang="en-US" sz="4400" b="1" dirty="0"/>
          </a:p>
          <a:p>
            <a:pPr algn="l"/>
            <a:r>
              <a:rPr lang="en-US" sz="4400" b="1" dirty="0"/>
              <a:t>Import Targets</a:t>
            </a:r>
          </a:p>
          <a:p>
            <a:pPr algn="l"/>
            <a:endParaRPr lang="en-US" sz="4400" dirty="0"/>
          </a:p>
          <a:p>
            <a:pPr algn="l"/>
            <a:r>
              <a:rPr lang="en-US" sz="4400" dirty="0"/>
              <a:t>Reference another MS Build File</a:t>
            </a:r>
          </a:p>
        </p:txBody>
      </p:sp>
    </p:spTree>
    <p:extLst>
      <p:ext uri="{BB962C8B-B14F-4D97-AF65-F5344CB8AC3E}">
        <p14:creationId xmlns:p14="http://schemas.microsoft.com/office/powerpoint/2010/main" val="3284704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sz="6600" dirty="0" err="1">
                <a:solidFill>
                  <a:srgbClr val="18B4E2"/>
                </a:solidFill>
                <a:latin typeface="Quattrocento Sans"/>
                <a:ea typeface="Quattrocento Sans"/>
                <a:cs typeface="Quattrocento Sans"/>
                <a:sym typeface="Quattrocento Sans"/>
              </a:rPr>
              <a:t>Xamarin</a:t>
            </a:r>
            <a:r>
              <a:rPr lang="en-US" sz="6600" dirty="0">
                <a:solidFill>
                  <a:srgbClr val="18B4E2"/>
                </a:solidFill>
                <a:latin typeface="Quattrocento Sans"/>
                <a:ea typeface="Quattrocento Sans"/>
                <a:cs typeface="Quattrocento Sans"/>
                <a:sym typeface="Quattrocento Sans"/>
              </a:rPr>
              <a:t> and MS Build</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5" name="Picture 4"/>
          <p:cNvPicPr>
            <a:picLocks noChangeAspect="1"/>
          </p:cNvPicPr>
          <p:nvPr/>
        </p:nvPicPr>
        <p:blipFill>
          <a:blip r:embed="rId3"/>
          <a:stretch>
            <a:fillRect/>
          </a:stretch>
        </p:blipFill>
        <p:spPr>
          <a:xfrm>
            <a:off x="1968405" y="3073928"/>
            <a:ext cx="20740783" cy="8607425"/>
          </a:xfrm>
          <a:prstGeom prst="rect">
            <a:avLst/>
          </a:prstGeom>
        </p:spPr>
      </p:pic>
    </p:spTree>
    <p:extLst>
      <p:ext uri="{BB962C8B-B14F-4D97-AF65-F5344CB8AC3E}">
        <p14:creationId xmlns:p14="http://schemas.microsoft.com/office/powerpoint/2010/main" val="294911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sz="6600" dirty="0">
                <a:solidFill>
                  <a:srgbClr val="18B4E2"/>
                </a:solidFill>
                <a:latin typeface="Quattrocento Sans"/>
                <a:ea typeface="Quattrocento Sans"/>
                <a:cs typeface="Quattrocento Sans"/>
                <a:sym typeface="Quattrocento Sans"/>
              </a:rPr>
              <a:t>More on </a:t>
            </a:r>
            <a:r>
              <a:rPr lang="en-US" sz="6600" dirty="0" err="1">
                <a:solidFill>
                  <a:srgbClr val="18B4E2"/>
                </a:solidFill>
                <a:latin typeface="Quattrocento Sans"/>
                <a:ea typeface="Quattrocento Sans"/>
                <a:cs typeface="Quattrocento Sans"/>
                <a:sym typeface="Quattrocento Sans"/>
              </a:rPr>
              <a:t>MSBuild</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sp>
        <p:nvSpPr>
          <p:cNvPr id="2" name="TextBox 1"/>
          <p:cNvSpPr txBox="1"/>
          <p:nvPr/>
        </p:nvSpPr>
        <p:spPr>
          <a:xfrm>
            <a:off x="1666876" y="3055938"/>
            <a:ext cx="19847446" cy="7540526"/>
          </a:xfrm>
          <a:prstGeom prst="rect">
            <a:avLst/>
          </a:prstGeom>
          <a:noFill/>
        </p:spPr>
        <p:txBody>
          <a:bodyPr wrap="square" rtlCol="0">
            <a:spAutoFit/>
          </a:bodyPr>
          <a:lstStyle/>
          <a:p>
            <a:pPr algn="l"/>
            <a:r>
              <a:rPr lang="en-US" sz="4400" b="1" dirty="0"/>
              <a:t>MSDN</a:t>
            </a:r>
          </a:p>
          <a:p>
            <a:pPr algn="l"/>
            <a:endParaRPr lang="en-US" sz="4400" dirty="0"/>
          </a:p>
          <a:p>
            <a:pPr algn="l"/>
            <a:r>
              <a:rPr lang="en-US" sz="4400" dirty="0"/>
              <a:t>https://msdn.microsoft.com/en-us/library/dd393573.aspx</a:t>
            </a:r>
          </a:p>
          <a:p>
            <a:pPr algn="l"/>
            <a:r>
              <a:rPr lang="en-US" sz="4400" dirty="0"/>
              <a:t>	</a:t>
            </a:r>
          </a:p>
          <a:p>
            <a:pPr algn="l"/>
            <a:endParaRPr lang="en-US" sz="4400" dirty="0"/>
          </a:p>
          <a:p>
            <a:pPr algn="l"/>
            <a:endParaRPr lang="en-US" sz="4400" dirty="0"/>
          </a:p>
          <a:p>
            <a:pPr algn="l"/>
            <a:r>
              <a:rPr lang="en-US" sz="4400" b="1" dirty="0"/>
              <a:t>MS Build Community Tasks</a:t>
            </a:r>
          </a:p>
          <a:p>
            <a:pPr algn="l"/>
            <a:endParaRPr lang="en-US" sz="4400" dirty="0"/>
          </a:p>
          <a:p>
            <a:pPr lvl="1"/>
            <a:r>
              <a:rPr lang="en-US" sz="4400" dirty="0"/>
              <a:t>https://github.com/loresoft/msbuildtasks</a:t>
            </a:r>
          </a:p>
          <a:p>
            <a:pPr algn="l"/>
            <a:endParaRPr lang="en-US" sz="4400" dirty="0"/>
          </a:p>
          <a:p>
            <a:pPr algn="l"/>
            <a:endParaRPr lang="en-US" sz="4400" dirty="0"/>
          </a:p>
        </p:txBody>
      </p:sp>
    </p:spTree>
    <p:extLst>
      <p:ext uri="{BB962C8B-B14F-4D97-AF65-F5344CB8AC3E}">
        <p14:creationId xmlns:p14="http://schemas.microsoft.com/office/powerpoint/2010/main" val="1760600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54" name="Shape 54"/>
          <p:cNvSpPr txBox="1"/>
          <p:nvPr/>
        </p:nvSpPr>
        <p:spPr>
          <a:xfrm>
            <a:off x="18774592" y="7837510"/>
            <a:ext cx="3255667" cy="759118"/>
          </a:xfrm>
          <a:prstGeom prst="rect">
            <a:avLst/>
          </a:prstGeom>
          <a:noFill/>
          <a:ln>
            <a:noFill/>
          </a:ln>
        </p:spPr>
        <p:txBody>
          <a:bodyPr lIns="182875" tIns="91425" rIns="182875" bIns="91425" anchor="t" anchorCtr="0">
            <a:noAutofit/>
          </a:bodyPr>
          <a:lstStyle/>
          <a:p>
            <a:pPr marL="0" marR="0" lvl="0" indent="0" algn="ctr" rtl="0">
              <a:lnSpc>
                <a:spcPct val="100000"/>
              </a:lnSpc>
              <a:spcBef>
                <a:spcPts val="0"/>
              </a:spcBef>
              <a:spcAft>
                <a:spcPts val="0"/>
              </a:spcAft>
              <a:buClr>
                <a:srgbClr val="FFFFFF"/>
              </a:buClr>
              <a:buSzPct val="25000"/>
              <a:buFont typeface="Quattrocento Sans"/>
              <a:buNone/>
            </a:pPr>
            <a:r>
              <a:rPr lang="en-US" sz="3200" b="1" i="0" u="none" strike="noStrike" cap="none" dirty="0">
                <a:solidFill>
                  <a:srgbClr val="FFFFFF"/>
                </a:solidFill>
                <a:latin typeface="Quattrocento Sans"/>
                <a:ea typeface="Quattrocento Sans"/>
                <a:cs typeface="Quattrocento Sans"/>
                <a:sym typeface="Quattrocento Sans"/>
              </a:rPr>
              <a:t>ACCELERA</a:t>
            </a:r>
            <a:r>
              <a:rPr lang="en-US" sz="3733" b="1" i="0" u="none" strike="noStrike" cap="none" dirty="0">
                <a:solidFill>
                  <a:srgbClr val="FFFFFF"/>
                </a:solidFill>
                <a:latin typeface="Quattrocento Sans"/>
                <a:ea typeface="Quattrocento Sans"/>
                <a:cs typeface="Quattrocento Sans"/>
                <a:sym typeface="Quattrocento Sans"/>
              </a:rPr>
              <a:t>TE</a:t>
            </a:r>
          </a:p>
        </p:txBody>
      </p:sp>
      <p:sp>
        <p:nvSpPr>
          <p:cNvPr id="3" name="Title 2"/>
          <p:cNvSpPr>
            <a:spLocks noGrp="1"/>
          </p:cNvSpPr>
          <p:nvPr>
            <p:ph type="title"/>
          </p:nvPr>
        </p:nvSpPr>
        <p:spPr>
          <a:xfrm>
            <a:off x="872056" y="1186733"/>
            <a:ext cx="22721700" cy="1527300"/>
          </a:xfrm>
        </p:spPr>
        <p:txBody>
          <a:bodyPr/>
          <a:lstStyle/>
          <a:p>
            <a:r>
              <a:rPr lang="en-US" dirty="0"/>
              <a:t>Android - Packaging</a:t>
            </a:r>
            <a:br>
              <a:rPr lang="en-US" sz="6600" dirty="0">
                <a:solidFill>
                  <a:srgbClr val="18B4E2"/>
                </a:solidFill>
                <a:latin typeface="Quattrocento Sans"/>
                <a:ea typeface="Quattrocento Sans"/>
                <a:cs typeface="Quattrocento Sans"/>
                <a:sym typeface="Quattrocento Sans"/>
              </a:rPr>
            </a:br>
            <a:br>
              <a:rPr lang="en-US" sz="6600" b="0" i="0" u="none" strike="noStrike" cap="none" dirty="0">
                <a:solidFill>
                  <a:srgbClr val="18B4E2"/>
                </a:solidFill>
                <a:latin typeface="Quattrocento Sans"/>
                <a:ea typeface="Quattrocento Sans"/>
                <a:cs typeface="Quattrocento Sans"/>
                <a:sym typeface="Quattrocento Sans"/>
              </a:rPr>
            </a:br>
            <a:endParaRPr lang="en-US" dirty="0"/>
          </a:p>
        </p:txBody>
      </p:sp>
      <p:pic>
        <p:nvPicPr>
          <p:cNvPr id="8" name="Picture 7"/>
          <p:cNvPicPr>
            <a:picLocks noChangeAspect="1"/>
          </p:cNvPicPr>
          <p:nvPr/>
        </p:nvPicPr>
        <p:blipFill>
          <a:blip r:embed="rId3"/>
          <a:stretch>
            <a:fillRect/>
          </a:stretch>
        </p:blipFill>
        <p:spPr>
          <a:xfrm>
            <a:off x="2874597" y="3441171"/>
            <a:ext cx="18413537" cy="8068204"/>
          </a:xfrm>
          <a:prstGeom prst="rect">
            <a:avLst/>
          </a:prstGeom>
        </p:spPr>
      </p:pic>
    </p:spTree>
    <p:extLst>
      <p:ext uri="{BB962C8B-B14F-4D97-AF65-F5344CB8AC3E}">
        <p14:creationId xmlns:p14="http://schemas.microsoft.com/office/powerpoint/2010/main" val="1600525243"/>
      </p:ext>
    </p:extLst>
  </p:cSld>
  <p:clrMapOvr>
    <a:masterClrMapping/>
  </p:clrMapOvr>
</p:sld>
</file>

<file path=ppt/theme/theme1.xml><?xml version="1.0" encoding="utf-8"?>
<a:theme xmlns:a="http://schemas.openxmlformats.org/drawingml/2006/main" name="simple-light-2">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2374</TotalTime>
  <Words>187</Words>
  <Application>Microsoft Office PowerPoint</Application>
  <PresentationFormat>Custom</PresentationFormat>
  <Paragraphs>61</Paragraphs>
  <Slides>26</Slides>
  <Notes>26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simple-light-2</vt:lpstr>
      <vt:lpstr>PowerPoint Presentation</vt:lpstr>
      <vt:lpstr>What is Continuous Integration?  </vt:lpstr>
      <vt:lpstr>Why Continuous Integration?  </vt:lpstr>
      <vt:lpstr>How?  </vt:lpstr>
      <vt:lpstr>MS Build / xbuild  </vt:lpstr>
      <vt:lpstr>MS Build Fundamentals  </vt:lpstr>
      <vt:lpstr>Xamarin and MS Build  </vt:lpstr>
      <vt:lpstr>More on MSBuild  </vt:lpstr>
      <vt:lpstr>Android - Packaging  </vt:lpstr>
      <vt:lpstr>Android - Packaging  </vt:lpstr>
      <vt:lpstr>Android - Packaging  </vt:lpstr>
      <vt:lpstr>Android - Packaging  </vt:lpstr>
      <vt:lpstr>iOS Build Agent  </vt:lpstr>
      <vt:lpstr>iOS - Packaging  </vt:lpstr>
      <vt:lpstr>iOS - Packaging  </vt:lpstr>
      <vt:lpstr>Continuous Integration Tools  </vt:lpstr>
      <vt:lpstr>PowerPoint Presentation</vt:lpstr>
      <vt:lpstr>PowerPoint Presentation</vt:lpstr>
      <vt:lpstr>PowerPoint Presentation</vt:lpstr>
      <vt:lpstr>Test Cloud Dashboard  </vt:lpstr>
      <vt:lpstr>Test Cloud Dashboard  </vt:lpstr>
      <vt:lpstr>Supported Testing Frameworks </vt:lpstr>
      <vt:lpstr>Supported Testing Frameworks </vt:lpstr>
      <vt:lpstr>Supported Testing Frameworks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Allan Pead</dc:creator>
  <cp:lastModifiedBy>Allan Pead</cp:lastModifiedBy>
  <cp:revision>49</cp:revision>
  <dcterms:modified xsi:type="dcterms:W3CDTF">2016-11-30T11:53:21Z</dcterms:modified>
</cp:coreProperties>
</file>